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374" r:id="rId3"/>
    <p:sldId id="373" r:id="rId4"/>
    <p:sldId id="320" r:id="rId5"/>
    <p:sldId id="269" r:id="rId6"/>
    <p:sldId id="271" r:id="rId7"/>
    <p:sldId id="327" r:id="rId8"/>
    <p:sldId id="325" r:id="rId9"/>
    <p:sldId id="328" r:id="rId10"/>
    <p:sldId id="329" r:id="rId11"/>
    <p:sldId id="321" r:id="rId12"/>
    <p:sldId id="322" r:id="rId13"/>
    <p:sldId id="274" r:id="rId14"/>
    <p:sldId id="331" r:id="rId15"/>
    <p:sldId id="366" r:id="rId16"/>
    <p:sldId id="367" r:id="rId17"/>
    <p:sldId id="275" r:id="rId18"/>
    <p:sldId id="362" r:id="rId19"/>
    <p:sldId id="382" r:id="rId20"/>
    <p:sldId id="383" r:id="rId21"/>
    <p:sldId id="376" r:id="rId22"/>
    <p:sldId id="377" r:id="rId23"/>
    <p:sldId id="378" r:id="rId24"/>
    <p:sldId id="380" r:id="rId25"/>
    <p:sldId id="381" r:id="rId26"/>
    <p:sldId id="360" r:id="rId27"/>
    <p:sldId id="3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F2F2F2"/>
    <a:srgbClr val="0000CC"/>
    <a:srgbClr val="FFFFFF"/>
    <a:srgbClr val="8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0" autoAdjust="0"/>
    <p:restoredTop sz="94660"/>
  </p:normalViewPr>
  <p:slideViewPr>
    <p:cSldViewPr snapToGrid="0">
      <p:cViewPr varScale="1">
        <p:scale>
          <a:sx n="86" d="100"/>
          <a:sy n="86" d="100"/>
        </p:scale>
        <p:origin x="802" y="2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3785168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401327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704377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31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354606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368722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02B269D-EECA-426E-A6DD-72EC4A8B647A}"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04291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02B269D-EECA-426E-A6DD-72EC4A8B647A}" type="datetimeFigureOut">
              <a:rPr lang="en-GB" smtClean="0"/>
              <a:t>29/06/2026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2267467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02B269D-EECA-426E-A6DD-72EC4A8B647A}" type="datetimeFigureOut">
              <a:rPr lang="en-GB" smtClean="0"/>
              <a:t>29/06/2026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54006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B269D-EECA-426E-A6DD-72EC4A8B647A}" type="datetimeFigureOut">
              <a:rPr lang="en-GB" smtClean="0"/>
              <a:t>29/06/2026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4270764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2B269D-EECA-426E-A6DD-72EC4A8B647A}"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75364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2B269D-EECA-426E-A6DD-72EC4A8B647A}"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30187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B269D-EECA-426E-A6DD-72EC4A8B647A}" type="datetimeFigureOut">
              <a:rPr lang="en-GB" smtClean="0"/>
              <a:t>29/06/2026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A3A85-7DCF-4251-9010-A6E15415E54B}" type="slidenum">
              <a:rPr lang="en-GB" smtClean="0"/>
              <a:t>‹#›</a:t>
            </a:fld>
            <a:endParaRPr lang="en-GB"/>
          </a:p>
        </p:txBody>
      </p:sp>
    </p:spTree>
    <p:extLst>
      <p:ext uri="{BB962C8B-B14F-4D97-AF65-F5344CB8AC3E}">
        <p14:creationId xmlns:p14="http://schemas.microsoft.com/office/powerpoint/2010/main" val="961506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file:///C:\G&#246;ttingen\W.Link\Daten%20(D)\pdf-Dateien\F&#252;r%20Lehre\ab%20Februar%202022\Number%20of%20individuals%20if%20a%20populations%20increases%20by%20doubling%20per%20generation.doc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eg"/><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audio" Target="../media/media1.m4a"/><Relationship Id="rId7" Type="http://schemas.openxmlformats.org/officeDocument/2006/relationships/oleObject" Target="file:///C:\G&#246;ttingen\W.Link\Daten%20(D)\pdf-Dateien\F&#252;r%20Lehre\ab%20Februar%202022\ein%20erstes%20Online-Kapitel\Keywords%20in%20this%20chapterle%201.docx" TargetMode="External"/><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slideLayout" Target="../slideLayouts/slideLayout12.xml"/><Relationship Id="rId5" Type="http://schemas.openxmlformats.org/officeDocument/2006/relationships/audio" Target="../media/media2.m4a"/><Relationship Id="rId4" Type="http://schemas.microsoft.com/office/2007/relationships/media" Target="../media/media2.m4a"/><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01" y="96000"/>
            <a:ext cx="12035972" cy="22055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5839967" y="171398"/>
            <a:ext cx="6247213" cy="46166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sz="2400" dirty="0"/>
              <a:t>https://www.uni-goettingen.de/en/48115.html</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99" y="2404867"/>
            <a:ext cx="12000000" cy="10440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1</a:t>
            </a:fld>
            <a:endParaRPr lang="en-US" sz="2400" dirty="0">
              <a:latin typeface="Arial" panose="020B0604020202020204" pitchFamily="34" charset="0"/>
              <a:cs typeface="Arial" panose="020B0604020202020204" pitchFamily="34" charset="0"/>
            </a:endParaRPr>
          </a:p>
        </p:txBody>
      </p:sp>
      <p:sp>
        <p:nvSpPr>
          <p:cNvPr id="8" name="Textfeld 2"/>
          <p:cNvSpPr txBox="1"/>
          <p:nvPr/>
        </p:nvSpPr>
        <p:spPr>
          <a:xfrm>
            <a:off x="77302" y="5946390"/>
            <a:ext cx="4410878"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a:latin typeface="Arial" panose="020B0604020202020204" pitchFamily="34" charset="0"/>
                <a:cs typeface="Arial" panose="020B0604020202020204" pitchFamily="34" charset="0"/>
              </a:rPr>
              <a:t>PopGen_Ch-6</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Population Genetics; Selection</a:t>
            </a:r>
          </a:p>
        </p:txBody>
      </p:sp>
      <p:sp>
        <p:nvSpPr>
          <p:cNvPr id="9" name="TextBox 6">
            <a:extLst>
              <a:ext uri="{FF2B5EF4-FFF2-40B4-BE49-F238E27FC236}">
                <a16:creationId xmlns:a16="http://schemas.microsoft.com/office/drawing/2014/main" id="{05C5BF7B-8EA8-4941-BBB8-3949654FD7FE}"/>
              </a:ext>
            </a:extLst>
          </p:cNvPr>
          <p:cNvSpPr txBox="1"/>
          <p:nvPr/>
        </p:nvSpPr>
        <p:spPr>
          <a:xfrm>
            <a:off x="86149" y="3519794"/>
            <a:ext cx="12019702" cy="181588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3366CC"/>
                </a:solidFill>
                <a:latin typeface="Arial" panose="020B0604020202020204" pitchFamily="34" charset="0"/>
                <a:cs typeface="Arial" panose="020B0604020202020204" pitchFamily="34" charset="0"/>
              </a:rPr>
              <a:t>Unless I explicitly state otherwise, images and cartoons are created using </a:t>
            </a:r>
            <a:r>
              <a:rPr lang="en-GB" sz="1600" dirty="0" err="1">
                <a:solidFill>
                  <a:srgbClr val="3366CC"/>
                </a:solidFill>
                <a:latin typeface="Arial" panose="020B0604020202020204" pitchFamily="34" charset="0"/>
                <a:cs typeface="Arial" panose="020B0604020202020204" pitchFamily="34" charset="0"/>
              </a:rPr>
              <a:t>ChatGPT</a:t>
            </a:r>
            <a:r>
              <a:rPr lang="en-GB" sz="1600" dirty="0">
                <a:solidFill>
                  <a:srgbClr val="3366CC"/>
                </a:solidFill>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You may use this material free of charge under the terms of the CC BY license. This requires that you provide appropriate attribution to the author: </a:t>
            </a:r>
            <a:r>
              <a:rPr lang="en-GB" sz="1600" b="1" dirty="0">
                <a:latin typeface="Arial" panose="020B0604020202020204" pitchFamily="34" charset="0"/>
                <a:cs typeface="Arial" panose="020B0604020202020204" pitchFamily="34" charset="0"/>
              </a:rPr>
              <a:t>W. Link, University of </a:t>
            </a:r>
            <a:r>
              <a:rPr lang="en-GB" sz="1600" b="1" dirty="0" err="1">
                <a:latin typeface="Arial" panose="020B0604020202020204" pitchFamily="34" charset="0"/>
                <a:cs typeface="Arial" panose="020B0604020202020204" pitchFamily="34" charset="0"/>
              </a:rPr>
              <a:t>Goettingen</a:t>
            </a:r>
            <a:r>
              <a:rPr lang="en-GB" sz="1600" b="1" dirty="0">
                <a:latin typeface="Arial" panose="020B0604020202020204" pitchFamily="34" charset="0"/>
                <a:cs typeface="Arial" panose="020B0604020202020204" pitchFamily="34" charset="0"/>
              </a:rPr>
              <a:t>, Germany</a:t>
            </a:r>
            <a:r>
              <a:rPr lang="en-GB" sz="1600" dirty="0">
                <a:latin typeface="Arial" panose="020B0604020202020204" pitchFamily="34" charset="0"/>
                <a:cs typeface="Arial" panose="020B0604020202020204" pitchFamily="34" charset="0"/>
              </a:rPr>
              <a:t>.</a:t>
            </a:r>
          </a:p>
          <a:p>
            <a:r>
              <a:rPr lang="en-GB" sz="1600" dirty="0">
                <a:latin typeface="Arial" panose="020B0604020202020204" pitchFamily="34" charset="0"/>
                <a:cs typeface="Arial" panose="020B0604020202020204" pitchFamily="34" charset="0"/>
              </a:rPr>
              <a:t>In a few cases, individual images, photographs, or similar material may be subject to a more restrictive Creative Commons license. Where this applies, it is explicitly indicated, and you must comply with the stated license terms for those items.</a:t>
            </a:r>
          </a:p>
          <a:p>
            <a:r>
              <a:rPr lang="en-GB" sz="1600" dirty="0">
                <a:latin typeface="Arial" panose="020B0604020202020204" pitchFamily="34" charset="0"/>
                <a:cs typeface="Arial" panose="020B0604020202020204" pitchFamily="34" charset="0"/>
              </a:rPr>
              <a:t>Please check the license information carefully before reuse. Responsibility for complying with the applicable license terms rests entirely with you.</a:t>
            </a:r>
            <a:endParaRPr lang="en-GB" dirty="0">
              <a:solidFill>
                <a:srgbClr val="3366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927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639" y="178545"/>
            <a:ext cx="9835072" cy="50400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690825" y="5123570"/>
            <a:ext cx="9859248" cy="1569660"/>
          </a:xfrm>
          <a:prstGeom prst="rect">
            <a:avLst/>
          </a:prstGeom>
          <a:solidFill>
            <a:schemeClr val="bg1"/>
          </a:solidFill>
          <a:ln>
            <a:solidFill>
              <a:srgbClr val="0000FF"/>
            </a:solidFill>
          </a:ln>
          <a:effectLst>
            <a:outerShdw blurRad="50800" dist="38100" dir="2700000" algn="tl" rotWithShape="0">
              <a:srgbClr val="0000FF">
                <a:alpha val="40000"/>
              </a:srgbClr>
            </a:outerShdw>
          </a:effectLst>
        </p:spPr>
        <p:txBody>
          <a:bodyPr wrap="square" rtlCol="0">
            <a:spAutoFit/>
          </a:bodyPr>
          <a:lstStyle/>
          <a:p>
            <a:r>
              <a:rPr lang="en-US" sz="2400" dirty="0">
                <a:latin typeface="Arial" panose="020B0604020202020204" pitchFamily="34" charset="0"/>
                <a:cs typeface="Arial" panose="020B0604020202020204" pitchFamily="34" charset="0"/>
              </a:rPr>
              <a:t>Be careful. Here, the advantage comes as </a:t>
            </a:r>
            <a:r>
              <a:rPr lang="en-US" sz="2400" dirty="0">
                <a:solidFill>
                  <a:srgbClr val="0000FF"/>
                </a:solidFill>
                <a:latin typeface="Arial" panose="020B0604020202020204" pitchFamily="34" charset="0"/>
                <a:cs typeface="Arial" panose="020B0604020202020204" pitchFamily="34" charset="0"/>
              </a:rPr>
              <a:t>increase</a:t>
            </a:r>
            <a:r>
              <a:rPr lang="en-US" sz="2400" dirty="0">
                <a:latin typeface="Arial" panose="020B0604020202020204" pitchFamily="34" charset="0"/>
                <a:cs typeface="Arial" panose="020B0604020202020204" pitchFamily="34" charset="0"/>
              </a:rPr>
              <a:t>, such as 10% higher number of seed. In later algebra, differences will come as dis-advantages </a:t>
            </a:r>
            <a:r>
              <a:rPr lang="en-US" sz="2400" i="1" dirty="0">
                <a:latin typeface="Arial" panose="020B0604020202020204" pitchFamily="34" charset="0"/>
                <a:cs typeface="Arial" panose="020B0604020202020204" pitchFamily="34" charset="0"/>
              </a:rPr>
              <a:t>versus</a:t>
            </a:r>
            <a:r>
              <a:rPr lang="en-US" sz="2400" dirty="0">
                <a:latin typeface="Arial" panose="020B0604020202020204" pitchFamily="34" charset="0"/>
                <a:cs typeface="Arial" panose="020B0604020202020204" pitchFamily="34" charset="0"/>
              </a:rPr>
              <a:t> 1 or </a:t>
            </a:r>
            <a:r>
              <a:rPr lang="en-US" sz="2400" i="1" dirty="0">
                <a:latin typeface="Arial" panose="020B0604020202020204" pitchFamily="34" charset="0"/>
                <a:cs typeface="Arial" panose="020B0604020202020204" pitchFamily="34" charset="0"/>
              </a:rPr>
              <a:t>versus</a:t>
            </a:r>
            <a:r>
              <a:rPr lang="en-US" sz="2400" dirty="0">
                <a:latin typeface="Arial" panose="020B0604020202020204" pitchFamily="34" charset="0"/>
                <a:cs typeface="Arial" panose="020B0604020202020204" pitchFamily="34" charset="0"/>
              </a:rPr>
              <a:t> 100%, as </a:t>
            </a:r>
            <a:r>
              <a:rPr lang="en-US" sz="2400" dirty="0">
                <a:solidFill>
                  <a:srgbClr val="0000FF"/>
                </a:solidFill>
                <a:latin typeface="Arial" panose="020B0604020202020204" pitchFamily="34" charset="0"/>
                <a:cs typeface="Arial" panose="020B0604020202020204" pitchFamily="34" charset="0"/>
              </a:rPr>
              <a:t>reductions</a:t>
            </a:r>
            <a:r>
              <a:rPr lang="en-US" sz="2400" dirty="0">
                <a:latin typeface="Arial" panose="020B0604020202020204" pitchFamily="34" charset="0"/>
                <a:cs typeface="Arial" panose="020B0604020202020204" pitchFamily="34" charset="0"/>
              </a:rPr>
              <a:t>. </a:t>
            </a:r>
            <a:r>
              <a:rPr lang="en-US" sz="2400" dirty="0">
                <a:solidFill>
                  <a:schemeClr val="tx1">
                    <a:lumMod val="50000"/>
                    <a:lumOff val="50000"/>
                  </a:schemeClr>
                </a:solidFill>
                <a:latin typeface="Arial" panose="020B0604020202020204" pitchFamily="34" charset="0"/>
                <a:cs typeface="Arial" panose="020B0604020202020204" pitchFamily="34" charset="0"/>
              </a:rPr>
              <a:t>Watch out for the parameter s = Selection Coefficient (or Coefficient of Selection).</a:t>
            </a:r>
          </a:p>
        </p:txBody>
      </p:sp>
      <p:sp>
        <p:nvSpPr>
          <p:cNvPr id="4"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10</a:t>
            </a:fld>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16A60AE-DC03-40B5-BE9F-9DDFE159F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20" y="822260"/>
            <a:ext cx="909962" cy="24269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40056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5"/>
          <p:cNvSpPr txBox="1"/>
          <p:nvPr/>
        </p:nvSpPr>
        <p:spPr>
          <a:xfrm>
            <a:off x="5093855" y="1010246"/>
            <a:ext cx="6993370" cy="535531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We talk about Selection.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Darwin said: ‘Natural Selection’; ‘Survival of the fittest’.</a:t>
            </a:r>
          </a:p>
          <a:p>
            <a:r>
              <a:rPr lang="en-GB" dirty="0">
                <a:latin typeface="Arial" panose="020B0604020202020204" pitchFamily="34" charset="0"/>
                <a:cs typeface="Arial" panose="020B0604020202020204" pitchFamily="34" charset="0"/>
              </a:rPr>
              <a:t>An important point is: Number of offspring is usually far larger than the number of offspring which ultimately will successfully reproduce, I mean which will be parents of the next generation.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not all individuals can have offspring, we ask: ‚Who-then will be ancestor of future generations‘ ? We open the discussion about survival-or-not and of hence of </a:t>
            </a:r>
            <a:r>
              <a:rPr lang="en-GB" dirty="0">
                <a:solidFill>
                  <a:srgbClr val="0000FF"/>
                </a:solidFill>
                <a:latin typeface="Arial" panose="020B0604020202020204" pitchFamily="34" charset="0"/>
                <a:cs typeface="Arial" panose="020B0604020202020204" pitchFamily="34" charset="0"/>
              </a:rPr>
              <a:t>natural-</a:t>
            </a:r>
            <a:r>
              <a:rPr lang="en-GB" b="1" dirty="0">
                <a:solidFill>
                  <a:srgbClr val="0000FF"/>
                </a:solidFill>
                <a:latin typeface="Arial" panose="020B0604020202020204" pitchFamily="34" charset="0"/>
                <a:cs typeface="Arial" panose="020B0604020202020204" pitchFamily="34" charset="0"/>
              </a:rPr>
              <a:t>selection</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Hm</a:t>
            </a:r>
            <a:r>
              <a:rPr lang="en-GB" dirty="0">
                <a:latin typeface="Arial" panose="020B0604020202020204" pitchFamily="34" charset="0"/>
                <a:cs typeface="Arial" panose="020B0604020202020204" pitchFamily="34" charset="0"/>
              </a:rPr>
              <a:t> … the point is not ‚survival‘. If an individual survived and, say, lived happily and long, yet had no offspring, then, in our sense here, it did </a:t>
            </a:r>
            <a:r>
              <a:rPr lang="en-GB" dirty="0">
                <a:solidFill>
                  <a:srgbClr val="0000FF"/>
                </a:solidFill>
                <a:latin typeface="Arial" panose="020B0604020202020204" pitchFamily="34" charset="0"/>
                <a:cs typeface="Arial" panose="020B0604020202020204" pitchFamily="34" charset="0"/>
              </a:rPr>
              <a:t>not survive.</a:t>
            </a:r>
            <a:r>
              <a:rPr lang="en-GB" dirty="0">
                <a:latin typeface="Arial" panose="020B0604020202020204" pitchFamily="34" charset="0"/>
                <a:cs typeface="Arial" panose="020B0604020202020204" pitchFamily="34" charset="0"/>
              </a:rPr>
              <a:t> Well, its kids kind-of died before coming into existence.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task is obviously not: ‚Survive!‘. For evolution, domestication and breeding, the task is: ‚Have many kids’</a:t>
            </a:r>
            <a:r>
              <a:rPr lang="en-GB" dirty="0">
                <a:solidFill>
                  <a:schemeClr val="tx1">
                    <a:lumMod val="50000"/>
                    <a:lumOff val="50000"/>
                  </a:schemeClr>
                </a:solidFill>
                <a:latin typeface="Arial" panose="020B0604020202020204" pitchFamily="34" charset="0"/>
                <a:cs typeface="Arial" panose="020B0604020202020204" pitchFamily="34" charset="0"/>
              </a:rPr>
              <a:t>.</a:t>
            </a:r>
          </a:p>
          <a:p>
            <a:r>
              <a:rPr lang="en-GB" dirty="0">
                <a:solidFill>
                  <a:srgbClr val="0000FF"/>
                </a:solidFill>
                <a:latin typeface="Arial" panose="020B0604020202020204" pitchFamily="34" charset="0"/>
                <a:cs typeface="Arial" panose="020B0604020202020204" pitchFamily="34" charset="0"/>
              </a:rPr>
              <a:t>The term is then: “</a:t>
            </a:r>
            <a:r>
              <a:rPr lang="en-GB" b="1" u="sng" dirty="0">
                <a:solidFill>
                  <a:srgbClr val="0000FF"/>
                </a:solidFill>
                <a:latin typeface="Arial" panose="020B0604020202020204" pitchFamily="34" charset="0"/>
                <a:cs typeface="Arial" panose="020B0604020202020204" pitchFamily="34" charset="0"/>
              </a:rPr>
              <a:t>Fitness</a:t>
            </a:r>
            <a:r>
              <a:rPr lang="en-GB" dirty="0">
                <a:solidFill>
                  <a:srgbClr val="0000FF"/>
                </a:solidFill>
                <a:latin typeface="Arial" panose="020B0604020202020204" pitchFamily="34" charset="0"/>
                <a:cs typeface="Arial" panose="020B0604020202020204" pitchFamily="34" charset="0"/>
              </a:rPr>
              <a:t>”. Higher fitness means ‘more offspring’. </a:t>
            </a:r>
            <a:endParaRPr lang="en-GB" dirty="0">
              <a:solidFill>
                <a:srgbClr val="0000FF"/>
              </a:solidFill>
            </a:endParaRPr>
          </a:p>
        </p:txBody>
      </p:sp>
      <p:sp>
        <p:nvSpPr>
          <p:cNvPr id="7" name="Textfeld 4"/>
          <p:cNvSpPr txBox="1">
            <a:spLocks noChangeArrowheads="1"/>
          </p:cNvSpPr>
          <p:nvPr/>
        </p:nvSpPr>
        <p:spPr bwMode="auto">
          <a:xfrm>
            <a:off x="1" y="18522"/>
            <a:ext cx="12087224" cy="830997"/>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2400" dirty="0">
                <a:latin typeface="Arial" panose="020B0604020202020204" pitchFamily="34" charset="0"/>
                <a:cs typeface="Arial" panose="020B0604020202020204" pitchFamily="34" charset="0"/>
              </a:rPr>
              <a:t>Natural selection implies (1) heritable </a:t>
            </a:r>
            <a:r>
              <a:rPr lang="en-GB" altLang="de-DE" sz="2400" dirty="0">
                <a:solidFill>
                  <a:srgbClr val="0000FF"/>
                </a:solidFill>
                <a:latin typeface="Arial" panose="020B0604020202020204" pitchFamily="34" charset="0"/>
                <a:cs typeface="Arial" panose="020B0604020202020204" pitchFamily="34" charset="0"/>
              </a:rPr>
              <a:t>fitness</a:t>
            </a:r>
            <a:r>
              <a:rPr lang="en-GB" altLang="de-DE" sz="2400" dirty="0">
                <a:latin typeface="Arial" panose="020B0604020202020204" pitchFamily="34" charset="0"/>
                <a:cs typeface="Arial" panose="020B0604020202020204" pitchFamily="34" charset="0"/>
              </a:rPr>
              <a:t> differences between individuals and (2) high potential of reproduction and limited resources for living (well: for reproduction).</a:t>
            </a:r>
            <a:endParaRPr lang="en-GB" altLang="de-DE" sz="2400" dirty="0"/>
          </a:p>
        </p:txBody>
      </p:sp>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US" sz="2400"/>
              <a:t>11</a:t>
            </a:fld>
            <a:endParaRPr lang="en-US" sz="2400" dirty="0"/>
          </a:p>
        </p:txBody>
      </p:sp>
      <p:pic>
        <p:nvPicPr>
          <p:cNvPr id="3074" name="Picture 2" descr="pusteblume-montage-kl-rah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140" y="4934207"/>
            <a:ext cx="1885950" cy="16668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50799" y="996996"/>
            <a:ext cx="5352474" cy="4660277"/>
            <a:chOff x="50799" y="996996"/>
            <a:chExt cx="5423142" cy="4646116"/>
          </a:xfrm>
        </p:grpSpPr>
        <p:sp>
          <p:nvSpPr>
            <p:cNvPr id="9" name="Rectangle 8"/>
            <p:cNvSpPr/>
            <p:nvPr/>
          </p:nvSpPr>
          <p:spPr>
            <a:xfrm>
              <a:off x="50799" y="996996"/>
              <a:ext cx="5043056" cy="4498639"/>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Object 10"/>
            <p:cNvGraphicFramePr>
              <a:graphicFrameLocks noChangeAspect="1"/>
            </p:cNvGraphicFramePr>
            <p:nvPr>
              <p:extLst>
                <p:ext uri="{D42A27DB-BD31-4B8C-83A1-F6EECF244321}">
                  <p14:modId xmlns:p14="http://schemas.microsoft.com/office/powerpoint/2010/main" val="3148868841"/>
                </p:ext>
              </p:extLst>
            </p:nvPr>
          </p:nvGraphicFramePr>
          <p:xfrm>
            <a:off x="317211" y="1161734"/>
            <a:ext cx="5156730" cy="4481378"/>
          </p:xfrm>
          <a:graphic>
            <a:graphicData uri="http://schemas.openxmlformats.org/presentationml/2006/ole">
              <mc:AlternateContent xmlns:mc="http://schemas.openxmlformats.org/markup-compatibility/2006">
                <mc:Choice xmlns:v="urn:schemas-microsoft-com:vml" Requires="v">
                  <p:oleObj spid="_x0000_s1290" name="Document" r:id="rId4" imgW="5987816" imgH="5203085" progId="Word.Document.12">
                    <p:link updateAutomatic="1"/>
                  </p:oleObj>
                </mc:Choice>
                <mc:Fallback>
                  <p:oleObj name="Document" r:id="rId4" imgW="5987816" imgH="5203085" progId="Word.Document.12">
                    <p:link updateAutomatic="1"/>
                    <p:pic>
                      <p:nvPicPr>
                        <p:cNvPr id="0" name=""/>
                        <p:cNvPicPr/>
                        <p:nvPr/>
                      </p:nvPicPr>
                      <p:blipFill>
                        <a:blip r:embed="rId5"/>
                        <a:stretch>
                          <a:fillRect/>
                        </a:stretch>
                      </p:blipFill>
                      <p:spPr>
                        <a:xfrm>
                          <a:off x="317211" y="1161734"/>
                          <a:ext cx="5156730" cy="4481378"/>
                        </a:xfrm>
                        <a:prstGeom prst="rect">
                          <a:avLst/>
                        </a:prstGeom>
                      </p:spPr>
                    </p:pic>
                  </p:oleObj>
                </mc:Fallback>
              </mc:AlternateContent>
            </a:graphicData>
          </a:graphic>
        </p:graphicFrame>
      </p:grpSp>
      <p:sp>
        <p:nvSpPr>
          <p:cNvPr id="10"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11</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355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GB" sz="2400" smtClean="0"/>
              <a:t>12</a:t>
            </a:fld>
            <a:endParaRPr lang="en-GB" sz="2400"/>
          </a:p>
        </p:txBody>
      </p:sp>
      <p:sp>
        <p:nvSpPr>
          <p:cNvPr id="3"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feld 5"/>
          <p:cNvSpPr txBox="1"/>
          <p:nvPr/>
        </p:nvSpPr>
        <p:spPr>
          <a:xfrm>
            <a:off x="477215" y="254709"/>
            <a:ext cx="11266052" cy="6494085"/>
          </a:xfrm>
          <a:prstGeom prst="rect">
            <a:avLst/>
          </a:prstGeom>
          <a:noFill/>
        </p:spPr>
        <p:txBody>
          <a:bodyPr wrap="square" rtlCol="0">
            <a:spAutoFit/>
          </a:bodyPr>
          <a:lstStyle/>
          <a:p>
            <a:r>
              <a:rPr lang="en-GB" sz="2400">
                <a:latin typeface="Arial" panose="020B0604020202020204" pitchFamily="34" charset="0"/>
                <a:cs typeface="Arial" panose="020B0604020202020204" pitchFamily="34" charset="0"/>
              </a:rPr>
              <a:t>In nature, there is nobody to ‘do’ selection. No intention, no conscious ‘will’ nor motivation, no acting authority. It ‘just’ happens; it happens to happen. </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If early flowering – in a given eco-niche of living – increases the probability to escape from a reliable and strong drought stress and thus is a good strategy to live and have offspring … if early flowering increases probability and number of offspring (</a:t>
            </a:r>
            <a:r>
              <a:rPr lang="en-GB" sz="2400">
                <a:solidFill>
                  <a:schemeClr val="tx1">
                    <a:lumMod val="50000"/>
                    <a:lumOff val="50000"/>
                  </a:schemeClr>
                </a:solidFill>
                <a:latin typeface="Arial" panose="020B0604020202020204" pitchFamily="34" charset="0"/>
                <a:cs typeface="Arial" panose="020B0604020202020204" pitchFamily="34" charset="0"/>
              </a:rPr>
              <a:t>late flowering causing the contrary</a:t>
            </a:r>
            <a:r>
              <a:rPr lang="en-GB" sz="2400">
                <a:latin typeface="Arial" panose="020B0604020202020204" pitchFamily="34" charset="0"/>
                <a:cs typeface="Arial" panose="020B0604020202020204" pitchFamily="34" charset="0"/>
              </a:rPr>
              <a:t>), then the alleles coding for late flowering will by and by be diluted and vanish, and the haste-making alleles will become more and more frequent and dominate the future generations. This would be natural selection. </a:t>
            </a:r>
            <a:endParaRPr lang="en-GB" sz="800">
              <a:latin typeface="Arial" panose="020B0604020202020204" pitchFamily="34" charset="0"/>
              <a:cs typeface="Arial" panose="020B0604020202020204" pitchFamily="34" charset="0"/>
            </a:endParaRPr>
          </a:p>
          <a:p>
            <a:endParaRPr lang="en-GB" sz="8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In such case, early flowering would increase the so-called </a:t>
            </a:r>
            <a:r>
              <a:rPr lang="en-GB" sz="240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Fitness</a:t>
            </a:r>
            <a:r>
              <a:rPr lang="en-GB" sz="2400">
                <a:latin typeface="Arial" panose="020B0604020202020204" pitchFamily="34" charset="0"/>
                <a:cs typeface="Arial" panose="020B0604020202020204" pitchFamily="34" charset="0"/>
              </a:rPr>
              <a:t> of a genotype.</a:t>
            </a:r>
          </a:p>
          <a:p>
            <a:r>
              <a:rPr lang="en-GB" sz="240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Fitness</a:t>
            </a:r>
            <a:r>
              <a:rPr lang="en-GB" sz="2400">
                <a:solidFill>
                  <a:srgbClr val="0000FF"/>
                </a:solidFill>
                <a:latin typeface="Arial" panose="020B0604020202020204" pitchFamily="34" charset="0"/>
                <a:cs typeface="Arial" panose="020B0604020202020204" pitchFamily="34" charset="0"/>
              </a:rPr>
              <a:t>: The contribution a genotype to the next generation</a:t>
            </a:r>
            <a:r>
              <a:rPr lang="en-GB" sz="2400">
                <a:latin typeface="Arial" panose="020B0604020202020204" pitchFamily="34" charset="0"/>
                <a:cs typeface="Arial" panose="020B0604020202020204" pitchFamily="34" charset="0"/>
              </a:rPr>
              <a:t>, </a:t>
            </a:r>
            <a:r>
              <a:rPr lang="en-GB" sz="2400">
                <a:solidFill>
                  <a:schemeClr val="tx1">
                    <a:lumMod val="50000"/>
                    <a:lumOff val="50000"/>
                  </a:schemeClr>
                </a:solidFill>
                <a:latin typeface="Arial" panose="020B0604020202020204" pitchFamily="34" charset="0"/>
                <a:cs typeface="Arial" panose="020B0604020202020204" pitchFamily="34" charset="0"/>
              </a:rPr>
              <a:t>expressed as relative quantity of offspring, mostly relative to the maximal-occurring fitness</a:t>
            </a:r>
            <a:r>
              <a:rPr lang="en-GB" sz="2400">
                <a:latin typeface="Arial" panose="020B0604020202020204" pitchFamily="34" charset="0"/>
                <a:cs typeface="Arial" panose="020B0604020202020204" pitchFamily="34" charset="0"/>
              </a:rPr>
              <a:t>*</a:t>
            </a:r>
            <a:r>
              <a:rPr lang="en-GB" sz="2400">
                <a:solidFill>
                  <a:schemeClr val="tx1">
                    <a:lumMod val="50000"/>
                    <a:lumOff val="50000"/>
                  </a:schemeClr>
                </a:solidFill>
                <a:latin typeface="Arial" panose="020B0604020202020204" pitchFamily="34" charset="0"/>
                <a:cs typeface="Arial" panose="020B0604020202020204" pitchFamily="34" charset="0"/>
              </a:rPr>
              <a:t> in the given population of genotypes.</a:t>
            </a:r>
          </a:p>
          <a:p>
            <a:endParaRPr lang="en-GB" sz="2400">
              <a:solidFill>
                <a:schemeClr val="tx1">
                  <a:lumMod val="50000"/>
                  <a:lumOff val="50000"/>
                </a:schemeClr>
              </a:solidFill>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a:t>
            </a:r>
            <a:r>
              <a:rPr lang="en-GB" sz="2400">
                <a:solidFill>
                  <a:schemeClr val="tx1">
                    <a:lumMod val="50000"/>
                    <a:lumOff val="50000"/>
                  </a:schemeClr>
                </a:solidFill>
                <a:latin typeface="Arial" panose="020B0604020202020204" pitchFamily="34" charset="0"/>
                <a:cs typeface="Arial" panose="020B0604020202020204" pitchFamily="34" charset="0"/>
              </a:rPr>
              <a:t>genetic value! Not just a good-luck-biased phenotypic value of a single individual. Genes are inherited, not individual good-luck or bad-luck.</a:t>
            </a:r>
            <a:endParaRPr lang="en-GB" sz="3200">
              <a:solidFill>
                <a:schemeClr val="tx1">
                  <a:lumMod val="50000"/>
                  <a:lumOff val="50000"/>
                </a:schemeClr>
              </a:solidFill>
            </a:endParaRPr>
          </a:p>
        </p:txBody>
      </p:sp>
      <p:sp>
        <p:nvSpPr>
          <p:cNvPr id="5"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12</a:t>
            </a:fld>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131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9453" y="136611"/>
            <a:ext cx="271463" cy="271463"/>
          </a:xfrm>
          <a:prstGeom prst="rect">
            <a:avLst/>
          </a:prstGeom>
        </p:spPr>
      </p:pic>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GB" sz="2400" smtClean="0"/>
              <a:t>13</a:t>
            </a:fld>
            <a:endParaRPr lang="en-GB" sz="2400" dirty="0"/>
          </a:p>
        </p:txBody>
      </p:sp>
      <mc:AlternateContent xmlns:mc="http://schemas.openxmlformats.org/markup-compatibility/2006" xmlns:a14="http://schemas.microsoft.com/office/drawing/2010/main">
        <mc:Choice Requires="a14">
          <p:sp>
            <p:nvSpPr>
              <p:cNvPr id="4" name="Rectangle 2"/>
              <p:cNvSpPr>
                <a:spLocks noChangeArrowheads="1"/>
              </p:cNvSpPr>
              <p:nvPr/>
            </p:nvSpPr>
            <p:spPr bwMode="auto">
              <a:xfrm>
                <a:off x="3939309" y="870880"/>
                <a:ext cx="7746153" cy="5355890"/>
              </a:xfrm>
              <a:prstGeom prst="rect">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Genetic Fitness of the most-fit genotype is </a:t>
                </a:r>
                <a:r>
                  <a:rPr kumimoji="0" lang="en-GB" altLang="en-US" sz="1800" b="0"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defined as ω=1 or 100%. </a:t>
                </a:r>
                <a:br>
                  <a:rPr kumimoji="0" lang="en-GB" altLang="en-US" sz="1800" b="0"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GB" altLang="en-US" sz="1800" b="0"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Take it as fitness of genotype  ‘A</a:t>
                </a:r>
                <a:r>
                  <a:rPr kumimoji="0" lang="en-GB" altLang="en-US" sz="1800" b="0" i="0" u="none" strike="noStrike" cap="none" normalizeH="0" baseline="-25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a:t>
                </a:r>
                <a:r>
                  <a:rPr kumimoji="0" lang="en-GB" altLang="en-US" sz="1800" b="0"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r>
                  <a:rPr kumimoji="0" lang="en-GB" altLang="en-US" sz="1800" b="0" i="0" u="none" strike="noStrike" cap="none" normalizeH="0" baseline="-25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a:t>
                </a:r>
                <a:r>
                  <a:rPr kumimoji="0" lang="en-GB" altLang="en-US" sz="1800" b="0"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GB" altLang="en-US" sz="1800" b="0" i="0" u="none" strike="noStrike" cap="none" normalizeH="0" baseline="-25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r>
                  <a:rPr kumimoji="0" lang="en-GB" altLang="en-US" sz="1800" b="0"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Genetic reduction of fitness is called </a:t>
                </a:r>
                <a:r>
                  <a:rPr kumimoji="0" lang="en-GB" altLang="en-US" sz="1800" b="0" i="0" u="none" strike="noStrike" cap="none" normalizeH="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coefficient of selection</a:t>
                </a:r>
                <a:r>
                  <a:rPr lang="en-GB" altLang="en-US" dirty="0">
                    <a:solidFill>
                      <a:srgbClr val="0000FF"/>
                    </a:solidFill>
                    <a:latin typeface="Arial" panose="020B0604020202020204" pitchFamily="34" charset="0"/>
                    <a:ea typeface="Times New Roman" panose="02020603050405020304" pitchFamily="18" charset="0"/>
                    <a:cs typeface="Arial" panose="020B0604020202020204" pitchFamily="34" charset="0"/>
                  </a:rPr>
                  <a:t>, s</a:t>
                </a:r>
                <a:r>
                  <a:rPr lang="en-GB" altLang="en-US" dirty="0">
                    <a:latin typeface="Arial" panose="020B0604020202020204" pitchFamily="34" charset="0"/>
                    <a:ea typeface="Times New Roman" panose="02020603050405020304" pitchFamily="18" charset="0"/>
                    <a:cs typeface="Arial" panose="020B0604020202020204" pitchFamily="34" charset="0"/>
                  </a:rPr>
                  <a:t>.        </a:t>
                </a:r>
                <a:br>
                  <a:rPr lang="en-GB" altLang="en-US" dirty="0">
                    <a:latin typeface="Arial" panose="020B0604020202020204" pitchFamily="34" charset="0"/>
                    <a:ea typeface="Times New Roman" panose="02020603050405020304" pitchFamily="18" charset="0"/>
                    <a:cs typeface="Arial" panose="020B0604020202020204" pitchFamily="34" charset="0"/>
                  </a:rPr>
                </a:br>
                <a:r>
                  <a:rPr lang="en-GB" altLang="en-US" dirty="0">
                    <a:latin typeface="Arial" panose="020B0604020202020204" pitchFamily="34" charset="0"/>
                    <a:ea typeface="Times New Roman" panose="02020603050405020304" pitchFamily="18" charset="0"/>
                    <a:cs typeface="Arial" panose="020B0604020202020204" pitchFamily="34" charset="0"/>
                  </a:rPr>
                  <a:t>Take fitness of ‘A</a:t>
                </a:r>
                <a:r>
                  <a:rPr lang="en-GB" altLang="en-US" baseline="-25000" dirty="0">
                    <a:latin typeface="Arial" panose="020B0604020202020204" pitchFamily="34" charset="0"/>
                    <a:ea typeface="Times New Roman" panose="02020603050405020304" pitchFamily="18" charset="0"/>
                    <a:cs typeface="Arial" panose="020B0604020202020204" pitchFamily="34" charset="0"/>
                  </a:rPr>
                  <a:t>2</a:t>
                </a:r>
                <a:r>
                  <a:rPr lang="en-GB" altLang="en-US" dirty="0">
                    <a:latin typeface="Arial" panose="020B0604020202020204" pitchFamily="34" charset="0"/>
                    <a:ea typeface="Times New Roman" panose="02020603050405020304" pitchFamily="18" charset="0"/>
                    <a:cs typeface="Arial" panose="020B0604020202020204" pitchFamily="34" charset="0"/>
                  </a:rPr>
                  <a:t>A</a:t>
                </a:r>
                <a:r>
                  <a:rPr lang="en-GB" altLang="en-US" baseline="-25000" dirty="0">
                    <a:latin typeface="Arial" panose="020B0604020202020204" pitchFamily="34" charset="0"/>
                    <a:ea typeface="Times New Roman" panose="02020603050405020304" pitchFamily="18" charset="0"/>
                    <a:cs typeface="Arial" panose="020B0604020202020204" pitchFamily="34" charset="0"/>
                  </a:rPr>
                  <a:t>2</a:t>
                </a:r>
                <a:r>
                  <a:rPr lang="en-GB" altLang="en-US" dirty="0">
                    <a:latin typeface="Arial" panose="020B0604020202020204" pitchFamily="34" charset="0"/>
                    <a:ea typeface="Times New Roman" panose="02020603050405020304" pitchFamily="18" charset="0"/>
                    <a:cs typeface="Arial" panose="020B0604020202020204" pitchFamily="34" charset="0"/>
                  </a:rPr>
                  <a:t>’ as ω = 1-s.</a:t>
                </a:r>
                <a:br>
                  <a:rPr lang="en-GB" altLang="en-US" dirty="0">
                    <a:latin typeface="Arial" panose="020B0604020202020204" pitchFamily="34" charset="0"/>
                    <a:ea typeface="Times New Roman" panose="02020603050405020304" pitchFamily="18" charset="0"/>
                    <a:cs typeface="Arial" panose="020B0604020202020204" pitchFamily="34" charset="0"/>
                  </a:rPr>
                </a:br>
                <a:r>
                  <a:rPr lang="en-GB" altLang="en-US" dirty="0">
                    <a:latin typeface="Arial" panose="020B0604020202020204" pitchFamily="34" charset="0"/>
                    <a:ea typeface="Times New Roman" panose="02020603050405020304" pitchFamily="18" charset="0"/>
                    <a:cs typeface="Arial" panose="020B0604020202020204" pitchFamily="34" charset="0"/>
                  </a:rPr>
                  <a:t>For instance: </a:t>
                </a:r>
                <a:br>
                  <a:rPr lang="en-GB" altLang="en-US" dirty="0">
                    <a:latin typeface="Arial" panose="020B0604020202020204" pitchFamily="34" charset="0"/>
                    <a:ea typeface="Times New Roman" panose="02020603050405020304" pitchFamily="18" charset="0"/>
                    <a:cs typeface="Arial" panose="020B0604020202020204" pitchFamily="34" charset="0"/>
                  </a:rPr>
                </a:br>
                <a:r>
                  <a:rPr lang="en-GB" altLang="en-US" dirty="0">
                    <a:latin typeface="Arial" panose="020B0604020202020204" pitchFamily="34" charset="0"/>
                    <a:ea typeface="Times New Roman" panose="02020603050405020304" pitchFamily="18" charset="0"/>
                    <a:cs typeface="Arial" panose="020B0604020202020204" pitchFamily="34" charset="0"/>
                  </a:rPr>
                  <a:t>s=1.0  …  means that a genotype has zero offspring. </a:t>
                </a:r>
                <a:br>
                  <a:rPr lang="en-GB" altLang="en-US" dirty="0">
                    <a:latin typeface="Arial" panose="020B0604020202020204" pitchFamily="34" charset="0"/>
                    <a:ea typeface="Times New Roman" panose="02020603050405020304" pitchFamily="18" charset="0"/>
                    <a:cs typeface="Arial" panose="020B0604020202020204" pitchFamily="34" charset="0"/>
                  </a:rPr>
                </a:br>
                <a:r>
                  <a:rPr lang="en-GB" altLang="en-US" dirty="0">
                    <a:latin typeface="Arial" panose="020B0604020202020204" pitchFamily="34" charset="0"/>
                    <a:ea typeface="Times New Roman" panose="02020603050405020304" pitchFamily="18" charset="0"/>
                    <a:cs typeface="Arial" panose="020B0604020202020204" pitchFamily="34" charset="0"/>
                  </a:rPr>
                  <a:t>s=0.1  …  means  a genotype has 90% of the max. number of offspring.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r>
                  <a:rPr kumimoji="0" lang="en-GB" altLang="en-US" sz="1800" b="0"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r>
                  <a:rPr kumimoji="0" lang="en-GB" altLang="en-US" sz="1800" b="0" i="0" u="none" strike="noStrike" cap="none" normalizeH="0" baseline="-25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kumimoji="0" lang="en-GB" altLang="en-US" sz="1800" b="0"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causing s=1 may be called ‚lethal‘ allele. Such </a:t>
                </a:r>
                <a:r>
                  <a:rPr lang="en-GB" altLang="en-US" dirty="0">
                    <a:latin typeface="Arial" panose="020B0604020202020204" pitchFamily="34" charset="0"/>
                    <a:ea typeface="Times New Roman" panose="02020603050405020304" pitchFamily="18" charset="0"/>
                    <a:cs typeface="Arial" panose="020B0604020202020204" pitchFamily="34" charset="0"/>
                  </a:rPr>
                  <a:t>allele may kill its carrier, yet, if it is recessive and its carrier is heterozygous ‘A</a:t>
                </a:r>
                <a:r>
                  <a:rPr lang="en-GB" altLang="en-US" baseline="-25000" dirty="0">
                    <a:latin typeface="Arial" panose="020B0604020202020204" pitchFamily="34" charset="0"/>
                    <a:ea typeface="Times New Roman" panose="02020603050405020304" pitchFamily="18" charset="0"/>
                    <a:cs typeface="Arial" panose="020B0604020202020204" pitchFamily="34" charset="0"/>
                  </a:rPr>
                  <a:t>1</a:t>
                </a:r>
                <a:r>
                  <a:rPr lang="en-GB" altLang="en-US" dirty="0">
                    <a:latin typeface="Arial" panose="020B0604020202020204" pitchFamily="34" charset="0"/>
                    <a:ea typeface="Times New Roman" panose="02020603050405020304" pitchFamily="18" charset="0"/>
                    <a:cs typeface="Arial" panose="020B0604020202020204" pitchFamily="34" charset="0"/>
                  </a:rPr>
                  <a:t>A</a:t>
                </a:r>
                <a:r>
                  <a:rPr lang="en-GB" altLang="en-US" baseline="-25000" dirty="0">
                    <a:latin typeface="Arial" panose="020B0604020202020204" pitchFamily="34" charset="0"/>
                    <a:ea typeface="Times New Roman" panose="02020603050405020304" pitchFamily="18" charset="0"/>
                    <a:cs typeface="Arial" panose="020B0604020202020204" pitchFamily="34" charset="0"/>
                  </a:rPr>
                  <a:t>2</a:t>
                </a:r>
                <a:r>
                  <a:rPr lang="en-GB" altLang="en-US" dirty="0">
                    <a:latin typeface="Arial" panose="020B0604020202020204" pitchFamily="34" charset="0"/>
                    <a:ea typeface="Times New Roman" panose="02020603050405020304" pitchFamily="18" charset="0"/>
                    <a:cs typeface="Arial" panose="020B0604020202020204" pitchFamily="34" charset="0"/>
                  </a:rPr>
                  <a:t>’ ... then it will not influence the phenotype. Even if it was dominant and thus controls the phenotype, even then ‚lethal‘ only says: ‚Zero kids‘; it does not necessarily say: ‚Dead‘.</a:t>
                </a:r>
              </a:p>
              <a:p>
                <a:pPr eaLnBrk="0" fontAlgn="base" hangingPunct="0">
                  <a:spcBef>
                    <a:spcPct val="0"/>
                  </a:spcBef>
                  <a:spcAft>
                    <a:spcPct val="0"/>
                  </a:spcAft>
                </a:pPr>
                <a:r>
                  <a:rPr lang="en-GB" altLang="en-US" dirty="0">
                    <a:solidFill>
                      <a:srgbClr val="0000FF"/>
                    </a:solidFill>
                    <a:latin typeface="Arial" panose="020B0604020202020204" pitchFamily="34" charset="0"/>
                    <a:ea typeface="Times New Roman" panose="02020603050405020304" pitchFamily="18" charset="0"/>
                    <a:cs typeface="Arial" panose="020B0604020202020204" pitchFamily="34" charset="0"/>
                  </a:rPr>
                  <a:t>Typically, fitness differences are small such as s=0.01 or less.</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latin typeface="Arial" panose="020B0604020202020204" pitchFamily="34" charset="0"/>
                  <a:ea typeface="Times New Roman" panose="02020603050405020304" pitchFamily="18" charset="0"/>
                  <a:cs typeface="Arial" panose="020B0604020202020204" pitchFamily="34" charset="0"/>
                </a:endParaRPr>
              </a:p>
              <a:p>
                <a:pPr eaLnBrk="0" fontAlgn="base" hangingPunct="0">
                  <a:spcBef>
                    <a:spcPct val="0"/>
                  </a:spcBef>
                  <a:spcAft>
                    <a:spcPct val="0"/>
                  </a:spcAft>
                </a:pPr>
                <a:r>
                  <a:rPr lang="en-GB" alt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Nota bene. If a newly occurring allele codes for an increase of fitness by 10%, then the newly occurring, fitter genotype is by definition showing fitness of ω=1.0 and the ‘old’ types show a reduced fitness, </a:t>
                </a:r>
                <a:br>
                  <a:rPr lang="en-GB" alt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br>
                <a:r>
                  <a:rPr lang="en-GB" alt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with s = 1.0-(1.0/1.1) = 0.</a:t>
                </a:r>
                <a14:m>
                  <m:oMath xmlns:m="http://schemas.openxmlformats.org/officeDocument/2006/math">
                    <m:acc>
                      <m:accPr>
                        <m:chr m:val="̅"/>
                        <m:ctrlPr>
                          <a:rPr lang="en-GB" i="1">
                            <a:solidFill>
                              <a:schemeClr val="tx1">
                                <a:lumMod val="50000"/>
                                <a:lumOff val="50000"/>
                              </a:schemeClr>
                            </a:solidFill>
                            <a:latin typeface="Cambria Math" panose="02040503050406030204" pitchFamily="18" charset="0"/>
                          </a:rPr>
                        </m:ctrlPr>
                      </m:accPr>
                      <m:e>
                        <m:r>
                          <a:rPr lang="en-GB" i="1">
                            <a:solidFill>
                              <a:schemeClr val="tx1">
                                <a:lumMod val="50000"/>
                                <a:lumOff val="50000"/>
                              </a:schemeClr>
                            </a:solidFill>
                            <a:latin typeface="Cambria Math" panose="02040503050406030204" pitchFamily="18" charset="0"/>
                          </a:rPr>
                          <m:t>09</m:t>
                        </m:r>
                      </m:e>
                    </m:acc>
                  </m:oMath>
                </a14:m>
                <a:r>
                  <a:rPr lang="en-GB" alt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Mind, 1.0/1.</a:t>
                </a:r>
                <a14:m>
                  <m:oMath xmlns:m="http://schemas.openxmlformats.org/officeDocument/2006/math">
                    <m:acc>
                      <m:accPr>
                        <m:chr m:val="̅"/>
                        <m:ctrlPr>
                          <a:rPr lang="en-GB" i="1">
                            <a:solidFill>
                              <a:schemeClr val="tx1">
                                <a:lumMod val="50000"/>
                                <a:lumOff val="50000"/>
                              </a:schemeClr>
                            </a:solidFill>
                            <a:latin typeface="Cambria Math" panose="02040503050406030204" pitchFamily="18" charset="0"/>
                          </a:rPr>
                        </m:ctrlPr>
                      </m:accPr>
                      <m:e>
                        <m:r>
                          <a:rPr lang="en-GB" i="1">
                            <a:solidFill>
                              <a:schemeClr val="tx1">
                                <a:lumMod val="50000"/>
                                <a:lumOff val="50000"/>
                              </a:schemeClr>
                            </a:solidFill>
                            <a:latin typeface="Cambria Math" panose="02040503050406030204" pitchFamily="18" charset="0"/>
                          </a:rPr>
                          <m:t>09</m:t>
                        </m:r>
                      </m:e>
                    </m:acc>
                  </m:oMath>
                </a14:m>
                <a:r>
                  <a:rPr lang="en-GB" alt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=1.10.</a:t>
                </a:r>
                <a:endParaRPr lang="en-GB" altLang="en-US" dirty="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2"/>
              <p:cNvSpPr>
                <a:spLocks noRot="1" noChangeAspect="1" noMove="1" noResize="1" noEditPoints="1" noAdjustHandles="1" noChangeArrowheads="1" noChangeShapeType="1" noTextEdit="1"/>
              </p:cNvSpPr>
              <p:nvPr/>
            </p:nvSpPr>
            <p:spPr bwMode="auto">
              <a:xfrm>
                <a:off x="3939309" y="870880"/>
                <a:ext cx="7746153" cy="5355890"/>
              </a:xfrm>
              <a:prstGeom prst="rect">
                <a:avLst/>
              </a:prstGeom>
              <a:blipFill>
                <a:blip r:embed="rId5"/>
                <a:stretch>
                  <a:fillRect/>
                </a:stretch>
              </a:blipFill>
              <a:ln>
                <a:no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5" name="Textfeld 326"/>
          <p:cNvSpPr txBox="1"/>
          <p:nvPr/>
        </p:nvSpPr>
        <p:spPr>
          <a:xfrm>
            <a:off x="2406" y="49361"/>
            <a:ext cx="1218718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Selection. Fitness is not the result of plants conducting Aerobics or Zumba ;-)</a:t>
            </a:r>
          </a:p>
        </p:txBody>
      </p:sp>
      <p:sp>
        <p:nvSpPr>
          <p:cNvPr id="3" name="TextBox 2"/>
          <p:cNvSpPr txBox="1"/>
          <p:nvPr/>
        </p:nvSpPr>
        <p:spPr>
          <a:xfrm>
            <a:off x="132195" y="5026441"/>
            <a:ext cx="3576865"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solidFill>
                  <a:srgbClr val="0000FF"/>
                </a:solidFill>
                <a:latin typeface="Arial" panose="020B0604020202020204" pitchFamily="34" charset="0"/>
                <a:cs typeface="Arial" panose="020B0604020202020204" pitchFamily="34" charset="0"/>
              </a:rPr>
              <a:t>The parameter </a:t>
            </a:r>
            <a:r>
              <a:rPr lang="en-GB"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p>
          <a:p>
            <a:r>
              <a:rPr lang="en-GB" sz="2400" dirty="0">
                <a:solidFill>
                  <a:srgbClr val="0000FF"/>
                </a:solidFill>
                <a:latin typeface="Arial" panose="020B0604020202020204" pitchFamily="34" charset="0"/>
                <a:cs typeface="Arial" panose="020B0604020202020204" pitchFamily="34" charset="0"/>
              </a:rPr>
              <a:t>Coefficient of Selection;</a:t>
            </a:r>
            <a:endParaRPr lang="en-GB" sz="2400" dirty="0">
              <a:solidFill>
                <a:schemeClr val="tx1">
                  <a:lumMod val="50000"/>
                  <a:lumOff val="50000"/>
                </a:schemeClr>
              </a:solidFill>
              <a:latin typeface="Arial" panose="020B0604020202020204" pitchFamily="34" charset="0"/>
              <a:cs typeface="Arial" panose="020B0604020202020204" pitchFamily="34" charset="0"/>
            </a:endParaRPr>
          </a:p>
          <a:p>
            <a:r>
              <a:rPr lang="en-GB" sz="2400" dirty="0">
                <a:solidFill>
                  <a:schemeClr val="tx1">
                    <a:lumMod val="50000"/>
                    <a:lumOff val="50000"/>
                  </a:schemeClr>
                </a:solidFill>
                <a:latin typeface="Arial" panose="020B0604020202020204" pitchFamily="34" charset="0"/>
                <a:cs typeface="Arial" panose="020B0604020202020204" pitchFamily="34" charset="0"/>
              </a:rPr>
              <a:t>= Selection Coefficient</a:t>
            </a:r>
            <a:r>
              <a:rPr lang="en-GB" sz="2400" dirty="0">
                <a:solidFill>
                  <a:srgbClr val="0000FF"/>
                </a:solidFill>
                <a:latin typeface="Arial" panose="020B0604020202020204" pitchFamily="34" charset="0"/>
                <a:cs typeface="Arial" panose="020B0604020202020204" pitchFamily="34" charset="0"/>
              </a:rPr>
              <a:t>.</a:t>
            </a:r>
          </a:p>
        </p:txBody>
      </p:sp>
      <p:sp>
        <p:nvSpPr>
          <p:cNvPr id="8"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13</a:t>
            </a:fld>
            <a:endParaRPr lang="en-GB" sz="2400" dirty="0">
              <a:latin typeface="Arial" panose="020B0604020202020204" pitchFamily="34" charset="0"/>
              <a:cs typeface="Arial" panose="020B0604020202020204" pitchFamily="34" charset="0"/>
            </a:endParaRPr>
          </a:p>
        </p:txBody>
      </p:sp>
      <p:grpSp>
        <p:nvGrpSpPr>
          <p:cNvPr id="10" name="Group 9"/>
          <p:cNvGrpSpPr/>
          <p:nvPr/>
        </p:nvGrpSpPr>
        <p:grpSpPr>
          <a:xfrm>
            <a:off x="132195" y="870592"/>
            <a:ext cx="3573850" cy="3166411"/>
            <a:chOff x="132195" y="870592"/>
            <a:chExt cx="3573850" cy="3166411"/>
          </a:xfrm>
        </p:grpSpPr>
        <p:pic>
          <p:nvPicPr>
            <p:cNvPr id="6" name="Picture 2" descr="pusteblume-montage-kl-rah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195" y="870592"/>
              <a:ext cx="3573850" cy="31587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413751" y="3667671"/>
              <a:ext cx="2292294"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n-GB" i="1" dirty="0" err="1">
                  <a:solidFill>
                    <a:srgbClr val="202122"/>
                  </a:solidFill>
                  <a:latin typeface="Arial" panose="020B0604020202020204" pitchFamily="34" charset="0"/>
                </a:rPr>
                <a:t>Taraxacum</a:t>
              </a:r>
              <a:r>
                <a:rPr lang="en-GB" i="1" dirty="0">
                  <a:solidFill>
                    <a:srgbClr val="202122"/>
                  </a:solidFill>
                  <a:latin typeface="Arial" panose="020B0604020202020204" pitchFamily="34" charset="0"/>
                </a:rPr>
                <a:t> </a:t>
              </a:r>
              <a:r>
                <a:rPr lang="en-GB" i="1" dirty="0" err="1">
                  <a:solidFill>
                    <a:srgbClr val="202122"/>
                  </a:solidFill>
                  <a:latin typeface="Arial" panose="020B0604020202020204" pitchFamily="34" charset="0"/>
                </a:rPr>
                <a:t>officinale</a:t>
              </a:r>
              <a:endParaRPr lang="en-GB" dirty="0"/>
            </a:p>
          </p:txBody>
        </p:sp>
      </p:grpSp>
      <p:sp>
        <p:nvSpPr>
          <p:cNvPr id="11" name="Right Triangle 10"/>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127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US" sz="2400"/>
              <a:t>14</a:t>
            </a:fld>
            <a:endParaRPr lang="en-US" sz="2400" dirty="0"/>
          </a:p>
        </p:txBody>
      </p:sp>
      <p:sp>
        <p:nvSpPr>
          <p:cNvPr id="4" name="Rectangle 2"/>
          <p:cNvSpPr>
            <a:spLocks noChangeArrowheads="1"/>
          </p:cNvSpPr>
          <p:nvPr/>
        </p:nvSpPr>
        <p:spPr bwMode="auto">
          <a:xfrm>
            <a:off x="3939309" y="871169"/>
            <a:ext cx="7746153" cy="5355312"/>
          </a:xfrm>
          <a:prstGeom prst="rect">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dirty="0">
                <a:latin typeface="Arial" panose="020B0604020202020204" pitchFamily="34" charset="0"/>
                <a:ea typeface="Times New Roman" panose="02020603050405020304" pitchFamily="18" charset="0"/>
                <a:cs typeface="Arial" panose="020B0604020202020204" pitchFamily="34" charset="0"/>
              </a:rPr>
              <a:t>A fitness-reducing allele causes a less-frequent transfer of (</a:t>
            </a:r>
            <a:r>
              <a:rPr lang="en-US" alt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copies of </a:t>
            </a:r>
            <a:r>
              <a:rPr lang="en-US" altLang="en-US" dirty="0">
                <a:latin typeface="Arial" panose="020B0604020202020204" pitchFamily="34" charset="0"/>
                <a:ea typeface="Times New Roman" panose="02020603050405020304" pitchFamily="18" charset="0"/>
                <a:cs typeface="Arial" panose="020B0604020202020204" pitchFamily="34" charset="0"/>
              </a:rPr>
              <a:t>) itself to the next generation; but as well it causes a less-frequent transfer of all genes of its carrier plant to the next generation. Yet, in large </a:t>
            </a:r>
            <a:r>
              <a:rPr lang="en-US" altLang="en-US" dirty="0" err="1">
                <a:latin typeface="Arial" panose="020B0604020202020204" pitchFamily="34" charset="0"/>
                <a:ea typeface="Times New Roman" panose="02020603050405020304" pitchFamily="18" charset="0"/>
                <a:cs typeface="Arial" panose="020B0604020202020204" pitchFamily="34" charset="0"/>
              </a:rPr>
              <a:t>popu-lations</a:t>
            </a:r>
            <a:r>
              <a:rPr lang="en-US" altLang="en-US" dirty="0">
                <a:latin typeface="Arial" panose="020B0604020202020204" pitchFamily="34" charset="0"/>
                <a:ea typeface="Times New Roman" panose="02020603050405020304" pitchFamily="18" charset="0"/>
                <a:cs typeface="Arial" panose="020B0604020202020204" pitchFamily="34" charset="0"/>
              </a:rPr>
              <a:t> this allele and all ‚other‘ genes usually occur in all combinations in the many genotypes of the population (low or zero </a:t>
            </a:r>
            <a:r>
              <a:rPr lang="en-US" alt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gamete phase dis-equilibrium</a:t>
            </a:r>
            <a:r>
              <a:rPr lang="en-US" altLang="en-US" dirty="0">
                <a:latin typeface="Arial" panose="020B0604020202020204" pitchFamily="34" charset="0"/>
                <a:ea typeface="Times New Roman" panose="02020603050405020304" pitchFamily="18" charset="0"/>
                <a:cs typeface="Arial" panose="020B0604020202020204" pitchFamily="34" charset="0"/>
              </a:rPr>
              <a:t> between loci; </a:t>
            </a:r>
            <a:r>
              <a:rPr lang="en-US" alt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more to this later). </a:t>
            </a:r>
            <a:r>
              <a:rPr lang="en-US" altLang="en-US" dirty="0">
                <a:latin typeface="Arial" panose="020B0604020202020204" pitchFamily="34" charset="0"/>
                <a:ea typeface="Times New Roman" panose="02020603050405020304" pitchFamily="18" charset="0"/>
                <a:cs typeface="Arial" panose="020B0604020202020204" pitchFamily="34" charset="0"/>
              </a:rPr>
              <a:t>Therefore, on average, a fitness-changing allele changes only (or mainly) the frequency of being transferred to offspring, </a:t>
            </a:r>
            <a:r>
              <a:rPr lang="en-US" altLang="en-US" dirty="0">
                <a:solidFill>
                  <a:srgbClr val="0000FF"/>
                </a:solidFill>
                <a:latin typeface="Arial" panose="020B0604020202020204" pitchFamily="34" charset="0"/>
                <a:ea typeface="Times New Roman" panose="02020603050405020304" pitchFamily="18" charset="0"/>
                <a:cs typeface="Arial" panose="020B0604020202020204" pitchFamily="34" charset="0"/>
              </a:rPr>
              <a:t>the transfer of itself</a:t>
            </a:r>
            <a:r>
              <a:rPr lang="en-US" altLang="en-US" dirty="0">
                <a:latin typeface="Arial" panose="020B0604020202020204" pitchFamily="34" charset="0"/>
                <a:ea typeface="Times New Roman" panose="02020603050405020304" pitchFamily="18" charset="0"/>
                <a:cs typeface="Arial" panose="020B0604020202020204" pitchFamily="34" charset="0"/>
              </a:rPr>
              <a:t>, not of other alleles. </a:t>
            </a:r>
          </a:p>
          <a:p>
            <a:pPr lvl="0" eaLnBrk="0" fontAlgn="base" hangingPunct="0">
              <a:spcBef>
                <a:spcPct val="0"/>
              </a:spcBef>
              <a:spcAft>
                <a:spcPct val="0"/>
              </a:spcAft>
            </a:pPr>
            <a:endParaRPr lang="en-US" altLang="en-US" dirty="0">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r>
              <a:rPr lang="en-US" altLang="en-US" dirty="0">
                <a:latin typeface="Arial" panose="020B0604020202020204" pitchFamily="34" charset="0"/>
                <a:ea typeface="Times New Roman" panose="02020603050405020304" pitchFamily="18" charset="0"/>
                <a:cs typeface="Arial" panose="020B0604020202020204" pitchFamily="34" charset="0"/>
              </a:rPr>
              <a:t>Different to natural selection, in artificial selection the breeder intends to apply s=1 (‚take it or don‘t). This is reality if the plant‘s genotype for said genes is identified (</a:t>
            </a:r>
            <a:r>
              <a:rPr lang="en-US" altLang="en-US" i="1" dirty="0">
                <a:latin typeface="Arial" panose="020B0604020202020204" pitchFamily="34" charset="0"/>
                <a:ea typeface="Times New Roman" panose="02020603050405020304" pitchFamily="18" charset="0"/>
                <a:cs typeface="Arial" panose="020B0604020202020204" pitchFamily="34" charset="0"/>
              </a:rPr>
              <a:t>via</a:t>
            </a:r>
            <a:r>
              <a:rPr lang="en-US" altLang="en-US" dirty="0">
                <a:latin typeface="Arial" panose="020B0604020202020204" pitchFamily="34" charset="0"/>
                <a:ea typeface="Times New Roman" panose="02020603050405020304" pitchFamily="18" charset="0"/>
                <a:cs typeface="Arial" panose="020B0604020202020204" pitchFamily="34" charset="0"/>
              </a:rPr>
              <a:t> phenotype for monogenic traits; or </a:t>
            </a:r>
            <a:r>
              <a:rPr lang="en-US" altLang="en-US" i="1" dirty="0">
                <a:latin typeface="Arial" panose="020B0604020202020204" pitchFamily="34" charset="0"/>
                <a:ea typeface="Times New Roman" panose="02020603050405020304" pitchFamily="18" charset="0"/>
                <a:cs typeface="Arial" panose="020B0604020202020204" pitchFamily="34" charset="0"/>
              </a:rPr>
              <a:t>via</a:t>
            </a:r>
            <a:r>
              <a:rPr lang="en-US" altLang="en-US" dirty="0">
                <a:latin typeface="Arial" panose="020B0604020202020204" pitchFamily="34" charset="0"/>
                <a:ea typeface="Times New Roman" panose="02020603050405020304" pitchFamily="18" charset="0"/>
                <a:cs typeface="Arial" panose="020B0604020202020204" pitchFamily="34" charset="0"/>
              </a:rPr>
              <a:t> DNA analysis). Typically, the effect of a single, segregating locus on a trait like maize seed oil content is small and blurred by environmental effects and by companion genes (genetic background). Thus, s&lt;&lt;1. </a:t>
            </a:r>
            <a:r>
              <a:rPr lang="en-US" altLang="en-US" dirty="0">
                <a:solidFill>
                  <a:srgbClr val="0000FF"/>
                </a:solidFill>
                <a:latin typeface="Arial" panose="020B0604020202020204" pitchFamily="34" charset="0"/>
                <a:ea typeface="Times New Roman" panose="02020603050405020304" pitchFamily="18" charset="0"/>
                <a:cs typeface="Arial" panose="020B0604020202020204" pitchFamily="34" charset="0"/>
              </a:rPr>
              <a:t>Changes in allele frequencies of loci under selection are thus small (slow)</a:t>
            </a:r>
            <a:r>
              <a:rPr lang="en-US" altLang="en-US" dirty="0">
                <a:latin typeface="Arial" panose="020B0604020202020204" pitchFamily="34" charset="0"/>
                <a:ea typeface="Times New Roman" panose="02020603050405020304" pitchFamily="18" charset="0"/>
                <a:cs typeface="Arial" panose="020B0604020202020204" pitchFamily="34" charset="0"/>
              </a:rPr>
              <a:t>. This is why genetic progress in agronomic performance is slow &amp; long-lasting, and why seemingly genetic variation is – even after many generations of selection – not (fully) exhausted.</a:t>
            </a:r>
            <a:endParaRPr lang="en-US" altLang="en-US" dirty="0">
              <a:latin typeface="Arial" panose="020B0604020202020204" pitchFamily="34" charset="0"/>
            </a:endParaRPr>
          </a:p>
        </p:txBody>
      </p:sp>
      <p:sp>
        <p:nvSpPr>
          <p:cNvPr id="5" name="Textfeld 326"/>
          <p:cNvSpPr txBox="1"/>
          <p:nvPr/>
        </p:nvSpPr>
        <p:spPr>
          <a:xfrm>
            <a:off x="2406" y="49361"/>
            <a:ext cx="1218718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Selection. Fitness is not the result of plants conducting Aerobics or Zumba ;-)</a:t>
            </a:r>
          </a:p>
        </p:txBody>
      </p:sp>
      <p:pic>
        <p:nvPicPr>
          <p:cNvPr id="6" name="Picture 2" descr="pusteblume-montage-kl-rah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195" y="870592"/>
            <a:ext cx="2878860" cy="25444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830" y="4472155"/>
            <a:ext cx="3774787"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If - say by migration - a new, favourable allele occurs and starts to be selected and to increase its frequency … all alleles which are </a:t>
            </a:r>
            <a:r>
              <a:rPr lang="en-GB" dirty="0">
                <a:solidFill>
                  <a:srgbClr val="0000FF"/>
                </a:solidFill>
                <a:latin typeface="Arial" panose="020B0604020202020204" pitchFamily="34" charset="0"/>
                <a:cs typeface="Arial" panose="020B0604020202020204" pitchFamily="34" charset="0"/>
              </a:rPr>
              <a:t>fully linked </a:t>
            </a:r>
            <a:r>
              <a:rPr lang="en-GB" dirty="0">
                <a:solidFill>
                  <a:schemeClr val="tx1">
                    <a:lumMod val="50000"/>
                    <a:lumOff val="50000"/>
                  </a:schemeClr>
                </a:solidFill>
                <a:latin typeface="Arial" panose="020B0604020202020204" pitchFamily="34" charset="0"/>
                <a:cs typeface="Arial" panose="020B0604020202020204" pitchFamily="34" charset="0"/>
              </a:rPr>
              <a:t>to it will increase in frequency as well, hitchhiking … ;-)</a:t>
            </a:r>
          </a:p>
        </p:txBody>
      </p:sp>
      <p:sp>
        <p:nvSpPr>
          <p:cNvPr id="7"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14</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988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326"/>
          <p:cNvSpPr txBox="1"/>
          <p:nvPr/>
        </p:nvSpPr>
        <p:spPr>
          <a:xfrm>
            <a:off x="2406" y="49361"/>
            <a:ext cx="1205566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The famous Illinois Maize Long Term Selection experiment</a:t>
            </a:r>
          </a:p>
        </p:txBody>
      </p:sp>
      <p:sp>
        <p:nvSpPr>
          <p:cNvPr id="8" name="Right Triangle 7"/>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11606" y="2107120"/>
            <a:ext cx="5155006" cy="2197871"/>
          </a:xfrm>
          <a:prstGeom prst="rect">
            <a:avLst/>
          </a:prstGeom>
        </p:spPr>
      </p:pic>
      <p:sp>
        <p:nvSpPr>
          <p:cNvPr id="11" name="TextBox 10"/>
          <p:cNvSpPr txBox="1"/>
          <p:nvPr/>
        </p:nvSpPr>
        <p:spPr>
          <a:xfrm>
            <a:off x="1380068" y="628552"/>
            <a:ext cx="884766" cy="370515"/>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 WL</a:t>
            </a:r>
            <a:endParaRPr lang="en-GB"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418636A0-9E80-4BD6-A58A-AD986C5D5451}"/>
              </a:ext>
            </a:extLst>
          </p:cNvPr>
          <p:cNvGrpSpPr/>
          <p:nvPr/>
        </p:nvGrpSpPr>
        <p:grpSpPr>
          <a:xfrm>
            <a:off x="3391115" y="463707"/>
            <a:ext cx="8757167" cy="6132683"/>
            <a:chOff x="3391115" y="463707"/>
            <a:chExt cx="8757167" cy="6132683"/>
          </a:xfrm>
        </p:grpSpPr>
        <p:pic>
          <p:nvPicPr>
            <p:cNvPr id="3" name="Picture 2"/>
            <p:cNvPicPr>
              <a:picLocks noChangeAspect="1"/>
            </p:cNvPicPr>
            <p:nvPr/>
          </p:nvPicPr>
          <p:blipFill>
            <a:blip r:embed="rId3"/>
            <a:stretch>
              <a:fillRect/>
            </a:stretch>
          </p:blipFill>
          <p:spPr>
            <a:xfrm>
              <a:off x="3391115" y="463707"/>
              <a:ext cx="8757167" cy="6132683"/>
            </a:xfrm>
            <a:prstGeom prst="rect">
              <a:avLst/>
            </a:prstGeom>
          </p:spPr>
        </p:pic>
        <p:sp>
          <p:nvSpPr>
            <p:cNvPr id="4" name="TextBox 3"/>
            <p:cNvSpPr txBox="1"/>
            <p:nvPr/>
          </p:nvSpPr>
          <p:spPr>
            <a:xfrm>
              <a:off x="6582792" y="621565"/>
              <a:ext cx="5299748"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DOI:10.2135/cropsci2007.04.0003IPBS</a:t>
              </a:r>
              <a:br>
                <a:rPr lang="en-GB"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http://mooselab.cropsci.illinois.edu/longterm.html</a:t>
              </a:r>
              <a:endParaRPr lang="en-GB"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4A2D31A-F9DB-439D-BE7D-946278513E94}"/>
                </a:ext>
              </a:extLst>
            </p:cNvPr>
            <p:cNvPicPr>
              <a:picLocks noChangeAspect="1"/>
            </p:cNvPicPr>
            <p:nvPr/>
          </p:nvPicPr>
          <p:blipFill>
            <a:blip r:embed="rId4"/>
            <a:stretch>
              <a:fillRect/>
            </a:stretch>
          </p:blipFill>
          <p:spPr>
            <a:xfrm>
              <a:off x="5517777" y="2900274"/>
              <a:ext cx="900000" cy="309066"/>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CBB0CEF2-D367-4807-9179-D8CA8EC97192}"/>
                </a:ext>
              </a:extLst>
            </p:cNvPr>
            <p:cNvPicPr>
              <a:picLocks noChangeAspect="1"/>
            </p:cNvPicPr>
            <p:nvPr/>
          </p:nvPicPr>
          <p:blipFill>
            <a:blip r:embed="rId5"/>
            <a:stretch>
              <a:fillRect/>
            </a:stretch>
          </p:blipFill>
          <p:spPr>
            <a:xfrm>
              <a:off x="5517777" y="4579823"/>
              <a:ext cx="900000" cy="332976"/>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45DAAF90-2827-4E45-A5C0-55103D71BFBA}"/>
                </a:ext>
              </a:extLst>
            </p:cNvPr>
            <p:cNvPicPr>
              <a:picLocks noChangeAspect="1"/>
            </p:cNvPicPr>
            <p:nvPr/>
          </p:nvPicPr>
          <p:blipFill>
            <a:blip r:embed="rId6"/>
            <a:stretch>
              <a:fillRect/>
            </a:stretch>
          </p:blipFill>
          <p:spPr>
            <a:xfrm>
              <a:off x="10744679" y="4265514"/>
              <a:ext cx="900000" cy="296053"/>
            </a:xfrm>
            <a:prstGeom prst="rect">
              <a:avLst/>
            </a:prstGeom>
            <a:effectLst>
              <a:outerShdw blurRad="63500" sx="102000" sy="102000" algn="ctr" rotWithShape="0">
                <a:prstClr val="black">
                  <a:alpha val="40000"/>
                </a:prstClr>
              </a:outerShdw>
            </a:effectLst>
          </p:spPr>
        </p:pic>
        <p:sp>
          <p:nvSpPr>
            <p:cNvPr id="19" name="Rectangle 18">
              <a:extLst>
                <a:ext uri="{FF2B5EF4-FFF2-40B4-BE49-F238E27FC236}">
                  <a16:creationId xmlns:a16="http://schemas.microsoft.com/office/drawing/2014/main" id="{96281C6F-73F6-4308-BD38-4E5E51049EAA}"/>
                </a:ext>
              </a:extLst>
            </p:cNvPr>
            <p:cNvSpPr/>
            <p:nvPr/>
          </p:nvSpPr>
          <p:spPr>
            <a:xfrm>
              <a:off x="10851160" y="2689525"/>
              <a:ext cx="847288" cy="1030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2B38989E-E21A-4CDB-BE24-7E6AAA50C9B3}"/>
                </a:ext>
              </a:extLst>
            </p:cNvPr>
            <p:cNvPicPr>
              <a:picLocks noChangeAspect="1"/>
            </p:cNvPicPr>
            <p:nvPr/>
          </p:nvPicPr>
          <p:blipFill>
            <a:blip r:embed="rId7"/>
            <a:stretch>
              <a:fillRect/>
            </a:stretch>
          </p:blipFill>
          <p:spPr>
            <a:xfrm>
              <a:off x="10744679" y="3416144"/>
              <a:ext cx="900000" cy="288000"/>
            </a:xfrm>
            <a:prstGeom prst="rect">
              <a:avLst/>
            </a:prstGeom>
            <a:effectLst>
              <a:outerShdw blurRad="63500" sx="102000" sy="102000" algn="ctr" rotWithShape="0">
                <a:prstClr val="black">
                  <a:alpha val="40000"/>
                </a:prstClr>
              </a:outerShdw>
            </a:effectLst>
          </p:spPr>
        </p:pic>
      </p:grpSp>
      <p:sp>
        <p:nvSpPr>
          <p:cNvPr id="10" name="Textfeld 5"/>
          <p:cNvSpPr txBox="1"/>
          <p:nvPr/>
        </p:nvSpPr>
        <p:spPr>
          <a:xfrm>
            <a:off x="11463299" y="6346974"/>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15</a:t>
            </a:fld>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66962" y="5788477"/>
            <a:ext cx="11926553" cy="92333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Dudley 2007. Plot of mean protein concentration in seeds across generations of selection for High Protein ( ♦ IHP), reverse selection for High Protein (■ RHP), for Low Protein ( </a:t>
            </a:r>
            <a:r>
              <a:rPr lang="en-GB" sz="1200"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ILP) and reverse selection for Low Protein (■ RLP) in the famous Illinois Long Term Selection experiment. </a:t>
            </a:r>
          </a:p>
        </p:txBody>
      </p:sp>
      <p:sp>
        <p:nvSpPr>
          <p:cNvPr id="21" name="TextBox 20">
            <a:extLst>
              <a:ext uri="{FF2B5EF4-FFF2-40B4-BE49-F238E27FC236}">
                <a16:creationId xmlns:a16="http://schemas.microsoft.com/office/drawing/2014/main" id="{C1FA4F1B-21DE-4CBF-973D-771AD949DBC7}"/>
              </a:ext>
            </a:extLst>
          </p:cNvPr>
          <p:cNvSpPr txBox="1"/>
          <p:nvPr/>
        </p:nvSpPr>
        <p:spPr>
          <a:xfrm>
            <a:off x="6582792" y="1303126"/>
            <a:ext cx="5299748"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Reverse selections (RHP, RLP) started in gen. 48</a:t>
            </a:r>
          </a:p>
        </p:txBody>
      </p:sp>
    </p:spTree>
    <p:extLst>
      <p:ext uri="{BB962C8B-B14F-4D97-AF65-F5344CB8AC3E}">
        <p14:creationId xmlns:p14="http://schemas.microsoft.com/office/powerpoint/2010/main" val="1951671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6" y="494484"/>
            <a:ext cx="8757167" cy="6132683"/>
          </a:xfrm>
          <a:prstGeom prst="rect">
            <a:avLst/>
          </a:prstGeom>
        </p:spPr>
      </p:pic>
      <p:sp>
        <p:nvSpPr>
          <p:cNvPr id="4" name="TextBox 3"/>
          <p:cNvSpPr txBox="1"/>
          <p:nvPr/>
        </p:nvSpPr>
        <p:spPr>
          <a:xfrm>
            <a:off x="3118309" y="663467"/>
            <a:ext cx="4678219"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DOI:10.2135/cropsci2007.04.0003IPBS</a:t>
            </a:r>
          </a:p>
        </p:txBody>
      </p:sp>
      <p:sp>
        <p:nvSpPr>
          <p:cNvPr id="7" name="Textfeld 326"/>
          <p:cNvSpPr txBox="1"/>
          <p:nvPr/>
        </p:nvSpPr>
        <p:spPr>
          <a:xfrm>
            <a:off x="2406" y="49361"/>
            <a:ext cx="1205566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The famous Illinois Maize Long Term Selection experiment</a:t>
            </a:r>
          </a:p>
        </p:txBody>
      </p:sp>
      <p:sp>
        <p:nvSpPr>
          <p:cNvPr id="2" name="Textfeld 5"/>
          <p:cNvSpPr txBox="1"/>
          <p:nvPr/>
        </p:nvSpPr>
        <p:spPr>
          <a:xfrm>
            <a:off x="11701812" y="6396335"/>
            <a:ext cx="782172" cy="461665"/>
          </a:xfrm>
          <a:prstGeom prst="rect">
            <a:avLst/>
          </a:prstGeom>
          <a:noFill/>
        </p:spPr>
        <p:txBody>
          <a:bodyPr wrap="square" rtlCol="0">
            <a:spAutoFit/>
          </a:bodyPr>
          <a:lstStyle/>
          <a:p>
            <a:fld id="{5B255CE3-06F4-4E80-85AD-A0878CDD5C50}" type="slidenum">
              <a:rPr lang="en-US" sz="2400"/>
              <a:t>16</a:t>
            </a:fld>
            <a:endParaRPr lang="en-US" sz="2400" dirty="0"/>
          </a:p>
        </p:txBody>
      </p:sp>
      <p:sp>
        <p:nvSpPr>
          <p:cNvPr id="5" name="Rectangle 4"/>
          <p:cNvSpPr/>
          <p:nvPr/>
        </p:nvSpPr>
        <p:spPr>
          <a:xfrm>
            <a:off x="439764" y="5798886"/>
            <a:ext cx="7818582" cy="597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4257964" y="3071091"/>
            <a:ext cx="3177309" cy="1768764"/>
          </a:xfrm>
          <a:custGeom>
            <a:avLst/>
            <a:gdLst>
              <a:gd name="connsiteX0" fmla="*/ 147781 w 3177309"/>
              <a:gd name="connsiteY0" fmla="*/ 36945 h 1768764"/>
              <a:gd name="connsiteX1" fmla="*/ 665018 w 3177309"/>
              <a:gd name="connsiteY1" fmla="*/ 595745 h 1768764"/>
              <a:gd name="connsiteX2" fmla="*/ 817418 w 3177309"/>
              <a:gd name="connsiteY2" fmla="*/ 1108364 h 1768764"/>
              <a:gd name="connsiteX3" fmla="*/ 2050472 w 3177309"/>
              <a:gd name="connsiteY3" fmla="*/ 1316182 h 1768764"/>
              <a:gd name="connsiteX4" fmla="*/ 2475345 w 3177309"/>
              <a:gd name="connsiteY4" fmla="*/ 1191491 h 1768764"/>
              <a:gd name="connsiteX5" fmla="*/ 3177309 w 3177309"/>
              <a:gd name="connsiteY5" fmla="*/ 1334654 h 1768764"/>
              <a:gd name="connsiteX6" fmla="*/ 3089563 w 3177309"/>
              <a:gd name="connsiteY6" fmla="*/ 1694873 h 1768764"/>
              <a:gd name="connsiteX7" fmla="*/ 2747818 w 3177309"/>
              <a:gd name="connsiteY7" fmla="*/ 1768764 h 1768764"/>
              <a:gd name="connsiteX8" fmla="*/ 2355272 w 3177309"/>
              <a:gd name="connsiteY8" fmla="*/ 1547091 h 1768764"/>
              <a:gd name="connsiteX9" fmla="*/ 1103745 w 3177309"/>
              <a:gd name="connsiteY9" fmla="*/ 1385454 h 1768764"/>
              <a:gd name="connsiteX10" fmla="*/ 688109 w 3177309"/>
              <a:gd name="connsiteY10" fmla="*/ 1233054 h 1768764"/>
              <a:gd name="connsiteX11" fmla="*/ 309418 w 3177309"/>
              <a:gd name="connsiteY11" fmla="*/ 651164 h 1768764"/>
              <a:gd name="connsiteX12" fmla="*/ 96981 w 3177309"/>
              <a:gd name="connsiteY12" fmla="*/ 314036 h 1768764"/>
              <a:gd name="connsiteX13" fmla="*/ 0 w 3177309"/>
              <a:gd name="connsiteY13" fmla="*/ 129309 h 1768764"/>
              <a:gd name="connsiteX14" fmla="*/ 92363 w 3177309"/>
              <a:gd name="connsiteY14" fmla="*/ 0 h 176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309" h="1768764">
                <a:moveTo>
                  <a:pt x="147781" y="36945"/>
                </a:moveTo>
                <a:lnTo>
                  <a:pt x="665018" y="595745"/>
                </a:lnTo>
                <a:lnTo>
                  <a:pt x="817418" y="1108364"/>
                </a:lnTo>
                <a:lnTo>
                  <a:pt x="2050472" y="1316182"/>
                </a:lnTo>
                <a:lnTo>
                  <a:pt x="2475345" y="1191491"/>
                </a:lnTo>
                <a:lnTo>
                  <a:pt x="3177309" y="1334654"/>
                </a:lnTo>
                <a:lnTo>
                  <a:pt x="3089563" y="1694873"/>
                </a:lnTo>
                <a:lnTo>
                  <a:pt x="2747818" y="1768764"/>
                </a:lnTo>
                <a:lnTo>
                  <a:pt x="2355272" y="1547091"/>
                </a:lnTo>
                <a:lnTo>
                  <a:pt x="1103745" y="1385454"/>
                </a:lnTo>
                <a:lnTo>
                  <a:pt x="688109" y="1233054"/>
                </a:lnTo>
                <a:lnTo>
                  <a:pt x="309418" y="651164"/>
                </a:lnTo>
                <a:lnTo>
                  <a:pt x="96981" y="314036"/>
                </a:lnTo>
                <a:lnTo>
                  <a:pt x="0" y="129309"/>
                </a:lnTo>
                <a:lnTo>
                  <a:pt x="92363" y="0"/>
                </a:lnTo>
              </a:path>
            </a:pathLst>
          </a:custGeom>
          <a:no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F"/>
              </a:solidFill>
            </a:endParaRPr>
          </a:p>
        </p:txBody>
      </p:sp>
      <p:sp>
        <p:nvSpPr>
          <p:cNvPr id="6" name="TextBox 5"/>
          <p:cNvSpPr txBox="1"/>
          <p:nvPr/>
        </p:nvSpPr>
        <p:spPr>
          <a:xfrm>
            <a:off x="4048005" y="1333670"/>
            <a:ext cx="44105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solidFill>
                  <a:srgbClr val="FF0000"/>
                </a:solidFill>
                <a:latin typeface="Arial" panose="020B0604020202020204" pitchFamily="34" charset="0"/>
                <a:cs typeface="Arial" panose="020B0604020202020204" pitchFamily="34" charset="0"/>
              </a:rPr>
              <a:t>48</a:t>
            </a:r>
            <a:endParaRPr lang="en-GB"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8699399" y="325927"/>
            <a:ext cx="3356225" cy="637097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Such very long-lasting and (seemingly) endless progress from selection is extremely astonishing!</a:t>
            </a:r>
          </a:p>
          <a:p>
            <a:r>
              <a:rPr lang="en-GB" dirty="0">
                <a:latin typeface="Arial" panose="020B0604020202020204" pitchFamily="34" charset="0"/>
                <a:cs typeface="Arial" panose="020B0604020202020204" pitchFamily="34" charset="0"/>
              </a:rPr>
              <a:t>Obviously, even </a:t>
            </a:r>
            <a:r>
              <a:rPr lang="en-GB" b="1" dirty="0">
                <a:solidFill>
                  <a:srgbClr val="FF0000"/>
                </a:solidFill>
                <a:latin typeface="Arial" panose="020B0604020202020204" pitchFamily="34" charset="0"/>
                <a:cs typeface="Arial" panose="020B0604020202020204" pitchFamily="34" charset="0"/>
              </a:rPr>
              <a:t>48</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genera-</a:t>
            </a:r>
            <a:r>
              <a:rPr lang="en-GB" dirty="0" err="1">
                <a:latin typeface="Arial" panose="020B0604020202020204" pitchFamily="34" charset="0"/>
                <a:cs typeface="Arial" panose="020B0604020202020204" pitchFamily="34" charset="0"/>
              </a:rPr>
              <a:t>tions</a:t>
            </a:r>
            <a:r>
              <a:rPr lang="en-GB" dirty="0">
                <a:latin typeface="Arial" panose="020B0604020202020204" pitchFamily="34" charset="0"/>
                <a:cs typeface="Arial" panose="020B0604020202020204" pitchFamily="34" charset="0"/>
              </a:rPr>
              <a:t> of successful selection did not exhaust genetic diver-</a:t>
            </a:r>
            <a:r>
              <a:rPr lang="en-GB" dirty="0" err="1">
                <a:latin typeface="Arial" panose="020B0604020202020204" pitchFamily="34" charset="0"/>
                <a:cs typeface="Arial" panose="020B0604020202020204" pitchFamily="34" charset="0"/>
              </a:rPr>
              <a:t>sity</a:t>
            </a: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See how ‘fast’ the </a:t>
            </a:r>
            <a:r>
              <a:rPr lang="en-GB" dirty="0">
                <a:solidFill>
                  <a:srgbClr val="0000FF"/>
                </a:solidFill>
                <a:latin typeface="Arial" panose="020B0604020202020204" pitchFamily="34" charset="0"/>
                <a:cs typeface="Arial" panose="020B0604020202020204" pitchFamily="34" charset="0"/>
              </a:rPr>
              <a:t>reverse se-lection</a:t>
            </a:r>
            <a:r>
              <a:rPr lang="en-GB" dirty="0">
                <a:latin typeface="Arial" panose="020B0604020202020204" pitchFamily="34" charset="0"/>
                <a:cs typeface="Arial" panose="020B0604020202020204" pitchFamily="34" charset="0"/>
              </a:rPr>
              <a:t> worked; in generation </a:t>
            </a:r>
            <a:r>
              <a:rPr lang="en-GB" dirty="0">
                <a:solidFill>
                  <a:srgbClr val="FF0000"/>
                </a:solidFill>
                <a:latin typeface="Arial" panose="020B0604020202020204" pitchFamily="34" charset="0"/>
                <a:cs typeface="Arial" panose="020B0604020202020204" pitchFamily="34" charset="0"/>
              </a:rPr>
              <a:t>~48</a:t>
            </a:r>
            <a:r>
              <a:rPr lang="en-GB" dirty="0">
                <a:latin typeface="Arial" panose="020B0604020202020204" pitchFamily="34" charset="0"/>
                <a:cs typeface="Arial" panose="020B0604020202020204" pitchFamily="34" charset="0"/>
              </a:rPr>
              <a:t>, there was still enough </a:t>
            </a:r>
            <a:r>
              <a:rPr lang="en-GB" dirty="0" err="1">
                <a:latin typeface="Arial" panose="020B0604020202020204" pitchFamily="34" charset="0"/>
                <a:cs typeface="Arial" panose="020B0604020202020204" pitchFamily="34" charset="0"/>
              </a:rPr>
              <a:t>ge-netic</a:t>
            </a:r>
            <a:r>
              <a:rPr lang="en-GB" dirty="0">
                <a:latin typeface="Arial" panose="020B0604020202020204" pitchFamily="34" charset="0"/>
                <a:cs typeface="Arial" panose="020B0604020202020204" pitchFamily="34" charset="0"/>
              </a:rPr>
              <a:t> diversity to fast-reverse the direction of selection!</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Part of the explanation is that (1) very many loci contribute to protein content and (2) hence selection coefficients per locus are small and allele frequency changes are small. And, may be, some loci influence the trait only at specific protein% le-</a:t>
            </a:r>
            <a:r>
              <a:rPr lang="en-GB" dirty="0" err="1">
                <a:latin typeface="Arial" panose="020B0604020202020204" pitchFamily="34" charset="0"/>
                <a:cs typeface="Arial" panose="020B0604020202020204" pitchFamily="34" charset="0"/>
              </a:rPr>
              <a:t>vels</a:t>
            </a:r>
            <a:r>
              <a:rPr lang="en-GB" dirty="0">
                <a:latin typeface="Arial" panose="020B0604020202020204" pitchFamily="34" charset="0"/>
                <a:cs typeface="Arial" panose="020B0604020202020204" pitchFamily="34" charset="0"/>
              </a:rPr>
              <a:t> (epistasis).</a:t>
            </a:r>
          </a:p>
        </p:txBody>
      </p:sp>
      <p:sp>
        <p:nvSpPr>
          <p:cNvPr id="8" name="TextBox 7"/>
          <p:cNvSpPr txBox="1"/>
          <p:nvPr/>
        </p:nvSpPr>
        <p:spPr>
          <a:xfrm>
            <a:off x="148165" y="6011333"/>
            <a:ext cx="8492067"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I should not write „very many loci contribute to protein content” but “allelic diversity at very many loci contributes to the genetic diversity of protein content”  :-)</a:t>
            </a:r>
            <a:r>
              <a:rPr lang="en-GB" dirty="0">
                <a:solidFill>
                  <a:schemeClr val="tx1">
                    <a:lumMod val="50000"/>
                    <a:lumOff val="50000"/>
                  </a:schemeClr>
                </a:solidFill>
              </a:rPr>
              <a:t> </a:t>
            </a:r>
          </a:p>
        </p:txBody>
      </p:sp>
      <p:sp>
        <p:nvSpPr>
          <p:cNvPr id="11" name="Right Triangle 10"/>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16</a:t>
            </a:fld>
            <a:endParaRPr lang="en-US" sz="24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434" y="1357820"/>
            <a:ext cx="1927300" cy="821717"/>
          </a:xfrm>
          <a:prstGeom prst="rect">
            <a:avLst/>
          </a:prstGeom>
          <a:effectLst>
            <a:outerShdw blurRad="50800" dist="38100" dir="2700000" algn="tl" rotWithShape="0">
              <a:prstClr val="black">
                <a:alpha val="40000"/>
              </a:prstClr>
            </a:outerShdw>
          </a:effectLst>
        </p:spPr>
      </p:pic>
      <p:cxnSp>
        <p:nvCxnSpPr>
          <p:cNvPr id="13" name="Straight Arrow Connector 12">
            <a:extLst>
              <a:ext uri="{FF2B5EF4-FFF2-40B4-BE49-F238E27FC236}">
                <a16:creationId xmlns:a16="http://schemas.microsoft.com/office/drawing/2014/main" id="{14DADCCA-6B6E-472D-8A9F-20CCC46B0F0D}"/>
              </a:ext>
            </a:extLst>
          </p:cNvPr>
          <p:cNvCxnSpPr>
            <a:cxnSpLocks/>
          </p:cNvCxnSpPr>
          <p:nvPr/>
        </p:nvCxnSpPr>
        <p:spPr>
          <a:xfrm>
            <a:off x="4048004" y="1352433"/>
            <a:ext cx="0" cy="3763332"/>
          </a:xfrm>
          <a:prstGeom prst="straightConnector1">
            <a:avLst/>
          </a:prstGeom>
          <a:ln>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361ADFB-C346-4011-8151-4540CF710072}"/>
              </a:ext>
            </a:extLst>
          </p:cNvPr>
          <p:cNvSpPr/>
          <p:nvPr/>
        </p:nvSpPr>
        <p:spPr>
          <a:xfrm>
            <a:off x="7497192" y="3429000"/>
            <a:ext cx="803429" cy="317377"/>
          </a:xfrm>
          <a:prstGeom prst="rect">
            <a:avLst/>
          </a:prstGeom>
          <a:noFill/>
          <a:ln w="19050">
            <a:solidFill>
              <a:srgbClr val="0000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9607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5"/>
          <p:cNvSpPr>
            <a:spLocks noChangeArrowheads="1"/>
          </p:cNvSpPr>
          <p:nvPr/>
        </p:nvSpPr>
        <p:spPr bwMode="auto">
          <a:xfrm>
            <a:off x="838200" y="3085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489664658"/>
              </p:ext>
            </p:extLst>
          </p:nvPr>
        </p:nvGraphicFramePr>
        <p:xfrm>
          <a:off x="72000" y="953219"/>
          <a:ext cx="6487632" cy="219456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blPr>
              <a:tblGrid>
                <a:gridCol w="2161679">
                  <a:extLst>
                    <a:ext uri="{9D8B030D-6E8A-4147-A177-3AD203B41FA5}">
                      <a16:colId xmlns:a16="http://schemas.microsoft.com/office/drawing/2014/main" val="3091901253"/>
                    </a:ext>
                  </a:extLst>
                </a:gridCol>
                <a:gridCol w="2161679">
                  <a:extLst>
                    <a:ext uri="{9D8B030D-6E8A-4147-A177-3AD203B41FA5}">
                      <a16:colId xmlns:a16="http://schemas.microsoft.com/office/drawing/2014/main" val="1222695078"/>
                    </a:ext>
                  </a:extLst>
                </a:gridCol>
                <a:gridCol w="2164274">
                  <a:extLst>
                    <a:ext uri="{9D8B030D-6E8A-4147-A177-3AD203B41FA5}">
                      <a16:colId xmlns:a16="http://schemas.microsoft.com/office/drawing/2014/main" val="2136794329"/>
                    </a:ext>
                  </a:extLst>
                </a:gridCol>
              </a:tblGrid>
              <a:tr h="0">
                <a:tc gridSpan="3">
                  <a:txBody>
                    <a:bodyPr/>
                    <a:lstStyle/>
                    <a:p>
                      <a:pPr>
                        <a:spcAft>
                          <a:spcPts val="0"/>
                        </a:spcAft>
                      </a:pPr>
                      <a:r>
                        <a:rPr lang="en-GB" sz="1800" noProof="0" dirty="0">
                          <a:effectLst/>
                          <a:latin typeface="Arial" panose="020B0604020202020204" pitchFamily="34" charset="0"/>
                          <a:ea typeface="Times New Roman" panose="02020603050405020304" pitchFamily="18" charset="0"/>
                        </a:rPr>
                        <a:t>Invented example (scenario): Impact of a single locus on Fitness, in case of </a:t>
                      </a:r>
                      <a:r>
                        <a:rPr lang="en-GB" sz="1800" noProof="0" dirty="0">
                          <a:solidFill>
                            <a:srgbClr val="0000FF"/>
                          </a:solidFill>
                          <a:effectLst/>
                          <a:latin typeface="Arial" panose="020B0604020202020204" pitchFamily="34" charset="0"/>
                          <a:ea typeface="Times New Roman" panose="02020603050405020304" pitchFamily="18" charset="0"/>
                        </a:rPr>
                        <a:t>dominant-recessive</a:t>
                      </a:r>
                      <a:r>
                        <a:rPr lang="en-GB" sz="1800" baseline="0" noProof="0" dirty="0">
                          <a:solidFill>
                            <a:srgbClr val="0000FF"/>
                          </a:solidFill>
                          <a:effectLst/>
                          <a:latin typeface="Arial" panose="020B0604020202020204" pitchFamily="34" charset="0"/>
                          <a:ea typeface="Times New Roman" panose="02020603050405020304" pitchFamily="18" charset="0"/>
                        </a:rPr>
                        <a:t> gene action </a:t>
                      </a:r>
                      <a:endParaRPr lang="en-GB" sz="1200" noProof="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45260239"/>
                  </a:ext>
                </a:extLst>
              </a:tr>
              <a:tr h="0">
                <a:tc gridSpan="3">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Genotypes</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22569037"/>
                  </a:ext>
                </a:extLst>
              </a:tr>
              <a:tr h="0">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0276657"/>
                  </a:ext>
                </a:extLst>
              </a:tr>
              <a:tr h="0">
                <a:tc gridSpan="3">
                  <a:txBody>
                    <a:bodyPr/>
                    <a:lstStyle/>
                    <a:p>
                      <a:pPr algn="ctr">
                        <a:spcAft>
                          <a:spcPts val="0"/>
                        </a:spcAft>
                      </a:pPr>
                      <a:r>
                        <a:rPr lang="en-GB" sz="1800" noProof="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Fitness</a:t>
                      </a:r>
                      <a:r>
                        <a:rPr lang="en-GB" sz="1800" noProof="0" dirty="0">
                          <a:effectLst/>
                          <a:latin typeface="Arial" panose="020B0604020202020204" pitchFamily="34" charset="0"/>
                          <a:ea typeface="Times New Roman" panose="02020603050405020304" pitchFamily="18" charset="0"/>
                        </a:rPr>
                        <a:t> of AA higher than 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FFF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11848"/>
                  </a:ext>
                </a:extLst>
              </a:tr>
              <a:tr h="0">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1</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1</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GB" sz="1800" noProof="0" dirty="0">
                          <a:solidFill>
                            <a:srgbClr val="FF0000"/>
                          </a:solidFill>
                          <a:effectLst/>
                          <a:latin typeface="Arial" panose="020B0604020202020204" pitchFamily="34" charset="0"/>
                          <a:ea typeface="Times New Roman" panose="02020603050405020304" pitchFamily="18" charset="0"/>
                        </a:rPr>
                        <a:t>1-s</a:t>
                      </a:r>
                      <a:endParaRPr lang="en-GB" sz="1200" noProof="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004782151"/>
                  </a:ext>
                </a:extLst>
              </a:tr>
              <a:tr h="0">
                <a:tc gridSpan="3">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Fitness of AA lower than 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799457"/>
                  </a:ext>
                </a:extLst>
              </a:tr>
              <a:tr h="0">
                <a:tc>
                  <a:txBody>
                    <a:bodyPr/>
                    <a:lstStyle/>
                    <a:p>
                      <a:pPr algn="ctr">
                        <a:spcAft>
                          <a:spcPts val="0"/>
                        </a:spcAft>
                      </a:pPr>
                      <a:r>
                        <a:rPr lang="en-GB" sz="1800" noProof="0" dirty="0">
                          <a:solidFill>
                            <a:srgbClr val="FF0000"/>
                          </a:solidFill>
                          <a:effectLst/>
                          <a:latin typeface="Arial" panose="020B0604020202020204" pitchFamily="34" charset="0"/>
                          <a:ea typeface="Times New Roman" panose="02020603050405020304" pitchFamily="18" charset="0"/>
                        </a:rPr>
                        <a:t>1-s</a:t>
                      </a:r>
                      <a:endParaRPr lang="en-GB" sz="1200" noProof="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noProof="0" dirty="0">
                          <a:solidFill>
                            <a:srgbClr val="FF0000"/>
                          </a:solidFill>
                          <a:effectLst/>
                          <a:latin typeface="Arial" panose="020B0604020202020204" pitchFamily="34" charset="0"/>
                          <a:ea typeface="Times New Roman" panose="02020603050405020304" pitchFamily="18" charset="0"/>
                        </a:rPr>
                        <a:t>1-s</a:t>
                      </a:r>
                      <a:endParaRPr lang="en-GB" sz="1200" noProof="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1</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08919"/>
                  </a:ext>
                </a:extLst>
              </a:tr>
            </a:tbl>
          </a:graphicData>
        </a:graphic>
      </p:graphicFrame>
      <p:sp>
        <p:nvSpPr>
          <p:cNvPr id="6" name="Rectangle 25"/>
          <p:cNvSpPr>
            <a:spLocks noChangeArrowheads="1"/>
          </p:cNvSpPr>
          <p:nvPr/>
        </p:nvSpPr>
        <p:spPr bwMode="auto">
          <a:xfrm>
            <a:off x="693655" y="42879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7" name="Textfeld 4"/>
          <p:cNvSpPr txBox="1">
            <a:spLocks noChangeArrowheads="1"/>
          </p:cNvSpPr>
          <p:nvPr/>
        </p:nvSpPr>
        <p:spPr bwMode="auto">
          <a:xfrm>
            <a:off x="1" y="18522"/>
            <a:ext cx="12087224" cy="830997"/>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2400" dirty="0">
                <a:latin typeface="Arial" panose="020B0604020202020204" pitchFamily="34" charset="0"/>
                <a:cs typeface="Arial" panose="020B0604020202020204" pitchFamily="34" charset="0"/>
              </a:rPr>
              <a:t>Selection for </a:t>
            </a:r>
            <a:r>
              <a:rPr lang="en-GB" altLang="de-DE"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Fitness</a:t>
            </a:r>
            <a:r>
              <a:rPr lang="en-GB" altLang="de-DE" sz="2400" dirty="0">
                <a:latin typeface="Arial" panose="020B0604020202020204" pitchFamily="34" charset="0"/>
                <a:cs typeface="Arial" panose="020B0604020202020204" pitchFamily="34" charset="0"/>
              </a:rPr>
              <a:t> </a:t>
            </a:r>
            <a:r>
              <a:rPr lang="en-GB" altLang="de-DE" sz="2400" dirty="0">
                <a:solidFill>
                  <a:schemeClr val="tx1">
                    <a:lumMod val="50000"/>
                    <a:lumOff val="50000"/>
                  </a:schemeClr>
                </a:solidFill>
                <a:latin typeface="Arial" panose="020B0604020202020204" pitchFamily="34" charset="0"/>
                <a:cs typeface="Arial" panose="020B0604020202020204" pitchFamily="34" charset="0"/>
              </a:rPr>
              <a:t>or for an agronomic trait</a:t>
            </a:r>
            <a:r>
              <a:rPr lang="en-GB" altLang="de-DE" sz="2400" dirty="0">
                <a:latin typeface="Arial" panose="020B0604020202020204" pitchFamily="34" charset="0"/>
                <a:cs typeface="Arial" panose="020B0604020202020204" pitchFamily="34" charset="0"/>
              </a:rPr>
              <a:t>. </a:t>
            </a:r>
            <a:r>
              <a:rPr lang="en-GB" altLang="de-DE" sz="2400" dirty="0">
                <a:solidFill>
                  <a:srgbClr val="FF0000"/>
                </a:solidFill>
                <a:latin typeface="Arial" panose="020B0604020202020204" pitchFamily="34" charset="0"/>
                <a:cs typeface="Arial" panose="020B0604020202020204" pitchFamily="34" charset="0"/>
              </a:rPr>
              <a:t>Selection coefficient s</a:t>
            </a:r>
            <a:r>
              <a:rPr lang="en-GB" altLang="de-DE" sz="2400" dirty="0">
                <a:latin typeface="Arial" panose="020B0604020202020204" pitchFamily="34" charset="0"/>
                <a:cs typeface="Arial" panose="020B0604020202020204" pitchFamily="34" charset="0"/>
              </a:rPr>
              <a:t> is usually defined as reduction of Fitness of a genotype, </a:t>
            </a:r>
            <a:r>
              <a:rPr lang="en-GB" altLang="de-DE" sz="2400" i="1" dirty="0">
                <a:latin typeface="Arial" panose="020B0604020202020204" pitchFamily="34" charset="0"/>
                <a:cs typeface="Arial" panose="020B0604020202020204" pitchFamily="34" charset="0"/>
              </a:rPr>
              <a:t>versus</a:t>
            </a:r>
            <a:r>
              <a:rPr lang="en-GB" altLang="de-DE" sz="2400" dirty="0">
                <a:latin typeface="Arial" panose="020B0604020202020204" pitchFamily="34" charset="0"/>
                <a:cs typeface="Arial" panose="020B0604020202020204" pitchFamily="34" charset="0"/>
              </a:rPr>
              <a:t> the maximum-fit genotype’s fitness.</a:t>
            </a:r>
            <a:endParaRPr lang="en-GB" altLang="de-DE" sz="2400" dirty="0"/>
          </a:p>
        </p:txBody>
      </p:sp>
      <p:sp>
        <p:nvSpPr>
          <p:cNvPr id="8" name="TextBox 7"/>
          <p:cNvSpPr txBox="1"/>
          <p:nvPr/>
        </p:nvSpPr>
        <p:spPr>
          <a:xfrm>
            <a:off x="7081284" y="1792964"/>
            <a:ext cx="5005941" cy="480131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Writing ‘A’ </a:t>
            </a:r>
            <a:r>
              <a:rPr lang="en-GB" i="1" dirty="0">
                <a:latin typeface="Arial" panose="020B0604020202020204" pitchFamily="34" charset="0"/>
                <a:cs typeface="Arial" panose="020B0604020202020204" pitchFamily="34" charset="0"/>
              </a:rPr>
              <a:t>versus</a:t>
            </a:r>
            <a:r>
              <a:rPr lang="en-GB" dirty="0">
                <a:latin typeface="Arial" panose="020B0604020202020204" pitchFamily="34" charset="0"/>
                <a:cs typeface="Arial" panose="020B0604020202020204" pitchFamily="34" charset="0"/>
              </a:rPr>
              <a:t> ‘a’ implies ‘A’ is dominant over ‘a’.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may assume Random Mating and HWE.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Then, if A is initially a rare allele, selection in favour of A is stronger if the A-coded advantage is </a:t>
            </a:r>
            <a:r>
              <a:rPr lang="en-GB" dirty="0">
                <a:solidFill>
                  <a:srgbClr val="0000FF"/>
                </a:solidFill>
                <a:latin typeface="Arial" panose="020B0604020202020204" pitchFamily="34" charset="0"/>
                <a:cs typeface="Arial" panose="020B0604020202020204" pitchFamily="34" charset="0"/>
              </a:rPr>
              <a:t>as well </a:t>
            </a:r>
            <a:r>
              <a:rPr lang="en-GB" dirty="0">
                <a:latin typeface="Arial" panose="020B0604020202020204" pitchFamily="34" charset="0"/>
                <a:cs typeface="Arial" panose="020B0604020202020204" pitchFamily="34" charset="0"/>
              </a:rPr>
              <a:t>fully expressed in the heterozygous Aa phenotype and </a:t>
            </a:r>
            <a:r>
              <a:rPr lang="en-GB" dirty="0">
                <a:solidFill>
                  <a:srgbClr val="0000FF"/>
                </a:solidFill>
                <a:latin typeface="Arial" panose="020B0604020202020204" pitchFamily="34" charset="0"/>
                <a:cs typeface="Arial" panose="020B0604020202020204" pitchFamily="34" charset="0"/>
              </a:rPr>
              <a:t>not only </a:t>
            </a:r>
            <a:r>
              <a:rPr lang="en-GB" dirty="0">
                <a:latin typeface="Arial" panose="020B0604020202020204" pitchFamily="34" charset="0"/>
                <a:cs typeface="Arial" panose="020B0604020202020204" pitchFamily="34" charset="0"/>
              </a:rPr>
              <a:t>in the AA genotype.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the heterozygous genotype shows an inter-mediate (dis-)advantage, then - </a:t>
            </a:r>
            <a:r>
              <a:rPr lang="en-GB" dirty="0">
                <a:solidFill>
                  <a:srgbClr val="0000FF"/>
                </a:solidFill>
                <a:latin typeface="Arial" panose="020B0604020202020204" pitchFamily="34" charset="0"/>
                <a:cs typeface="Arial" panose="020B0604020202020204" pitchFamily="34" charset="0"/>
              </a:rPr>
              <a:t>as long as the favourable allele is not yet frequent </a:t>
            </a:r>
            <a:r>
              <a:rPr lang="en-GB" dirty="0">
                <a:latin typeface="Arial" panose="020B0604020202020204" pitchFamily="34" charset="0"/>
                <a:cs typeface="Arial" panose="020B0604020202020204" pitchFamily="34" charset="0"/>
              </a:rPr>
              <a:t>- the selection-induced allele frequency changes are smaller and change occurs slower across the generation scale (time scale) than in dominant-recessive type of gene action.</a:t>
            </a:r>
            <a:endParaRPr lang="en-GB" dirty="0"/>
          </a:p>
        </p:txBody>
      </p:sp>
      <p:graphicFrame>
        <p:nvGraphicFramePr>
          <p:cNvPr id="9" name="Tabelle 1"/>
          <p:cNvGraphicFramePr>
            <a:graphicFrameLocks noGrp="1"/>
          </p:cNvGraphicFramePr>
          <p:nvPr>
            <p:extLst>
              <p:ext uri="{D42A27DB-BD31-4B8C-83A1-F6EECF244321}">
                <p14:modId xmlns:p14="http://schemas.microsoft.com/office/powerpoint/2010/main" val="1558460826"/>
              </p:ext>
            </p:extLst>
          </p:nvPr>
        </p:nvGraphicFramePr>
        <p:xfrm>
          <a:off x="72000" y="3759638"/>
          <a:ext cx="6487632" cy="28346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62544">
                  <a:extLst>
                    <a:ext uri="{9D8B030D-6E8A-4147-A177-3AD203B41FA5}">
                      <a16:colId xmlns:a16="http://schemas.microsoft.com/office/drawing/2014/main" val="20000"/>
                    </a:ext>
                  </a:extLst>
                </a:gridCol>
                <a:gridCol w="2162544">
                  <a:extLst>
                    <a:ext uri="{9D8B030D-6E8A-4147-A177-3AD203B41FA5}">
                      <a16:colId xmlns:a16="http://schemas.microsoft.com/office/drawing/2014/main" val="20001"/>
                    </a:ext>
                  </a:extLst>
                </a:gridCol>
                <a:gridCol w="2162544">
                  <a:extLst>
                    <a:ext uri="{9D8B030D-6E8A-4147-A177-3AD203B41FA5}">
                      <a16:colId xmlns:a16="http://schemas.microsoft.com/office/drawing/2014/main" val="20002"/>
                    </a:ext>
                  </a:extLst>
                </a:gridCol>
              </a:tblGrid>
              <a:tr h="370840">
                <a:tc gridSpan="3">
                  <a:txBody>
                    <a:bodyPr/>
                    <a:lstStyle/>
                    <a:p>
                      <a:pPr algn="l"/>
                      <a:r>
                        <a:rPr lang="en-GB" b="0" noProof="0" dirty="0">
                          <a:solidFill>
                            <a:schemeClr val="tx1"/>
                          </a:solidFill>
                          <a:latin typeface="Arial" panose="020B0604020202020204" pitchFamily="34" charset="0"/>
                          <a:cs typeface="Arial" panose="020B0604020202020204" pitchFamily="34" charset="0"/>
                        </a:rPr>
                        <a:t>Impact of single</a:t>
                      </a:r>
                      <a:r>
                        <a:rPr lang="en-GB" b="0" baseline="0" noProof="0" dirty="0">
                          <a:solidFill>
                            <a:schemeClr val="tx1"/>
                          </a:solidFill>
                          <a:latin typeface="Arial" panose="020B0604020202020204" pitchFamily="34" charset="0"/>
                          <a:cs typeface="Arial" panose="020B0604020202020204" pitchFamily="34" charset="0"/>
                        </a:rPr>
                        <a:t> locus on fitness, case of </a:t>
                      </a:r>
                      <a:r>
                        <a:rPr lang="en-GB" b="0" u="none" baseline="0" noProof="0" dirty="0">
                          <a:solidFill>
                            <a:srgbClr val="0000FF"/>
                          </a:solidFill>
                          <a:latin typeface="Arial" panose="020B0604020202020204" pitchFamily="34" charset="0"/>
                          <a:cs typeface="Arial" panose="020B0604020202020204" pitchFamily="34" charset="0"/>
                        </a:rPr>
                        <a:t>intermediate </a:t>
                      </a:r>
                      <a:br>
                        <a:rPr lang="en-GB" b="0" u="none" baseline="0" noProof="0" dirty="0">
                          <a:solidFill>
                            <a:srgbClr val="0000FF"/>
                          </a:solidFill>
                          <a:latin typeface="Arial" panose="020B0604020202020204" pitchFamily="34" charset="0"/>
                          <a:cs typeface="Arial" panose="020B0604020202020204" pitchFamily="34" charset="0"/>
                        </a:rPr>
                      </a:br>
                      <a:r>
                        <a:rPr lang="en-GB" b="0" baseline="0" noProof="0" dirty="0">
                          <a:solidFill>
                            <a:schemeClr val="tx1"/>
                          </a:solidFill>
                          <a:latin typeface="Arial" panose="020B0604020202020204" pitchFamily="34" charset="0"/>
                          <a:cs typeface="Arial" panose="020B0604020202020204" pitchFamily="34" charset="0"/>
                        </a:rPr>
                        <a:t>gene action</a:t>
                      </a:r>
                      <a:endParaRPr lang="en-GB" b="0" noProof="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b="0" dirty="0">
                        <a:solidFill>
                          <a:schemeClr val="tx1"/>
                        </a:solidFill>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b="0" dirty="0">
                        <a:solidFill>
                          <a:schemeClr val="tx1"/>
                        </a:solidFill>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85420">
                <a:tc gridSpan="3">
                  <a:txBody>
                    <a:bodyPr/>
                    <a:lstStyle/>
                    <a:p>
                      <a:pPr algn="ctr"/>
                      <a:r>
                        <a:rPr lang="en-GB" b="0" noProof="0" dirty="0">
                          <a:solidFill>
                            <a:schemeClr val="tx1"/>
                          </a:solidFill>
                          <a:latin typeface="Arial" panose="020B0604020202020204" pitchFamily="34" charset="0"/>
                          <a:cs typeface="Arial" panose="020B0604020202020204" pitchFamily="34" charset="0"/>
                        </a:rPr>
                        <a:t>Genotypes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54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noProof="0" dirty="0">
                          <a:solidFill>
                            <a:schemeClr val="tx1"/>
                          </a:solidFill>
                          <a:latin typeface="Arial" panose="020B0604020202020204" pitchFamily="34" charset="0"/>
                          <a:cs typeface="Arial" panose="020B0604020202020204" pitchFamily="34" charset="0"/>
                        </a:rPr>
                        <a:t>A</a:t>
                      </a:r>
                      <a:r>
                        <a:rPr lang="en-GB" b="0" baseline="-25000" noProof="0" dirty="0">
                          <a:solidFill>
                            <a:schemeClr val="tx1"/>
                          </a:solidFill>
                          <a:latin typeface="Arial" panose="020B0604020202020204" pitchFamily="34" charset="0"/>
                          <a:cs typeface="Arial" panose="020B0604020202020204" pitchFamily="34" charset="0"/>
                        </a:rPr>
                        <a:t>1</a:t>
                      </a:r>
                      <a:r>
                        <a:rPr lang="en-GB" b="0" noProof="0" dirty="0">
                          <a:solidFill>
                            <a:schemeClr val="tx1"/>
                          </a:solidFill>
                          <a:latin typeface="Arial" panose="020B0604020202020204" pitchFamily="34" charset="0"/>
                          <a:cs typeface="Arial" panose="020B0604020202020204" pitchFamily="34" charset="0"/>
                        </a:rPr>
                        <a:t>A</a:t>
                      </a:r>
                      <a:r>
                        <a:rPr lang="en-GB" b="0" baseline="-25000" noProof="0" dirty="0">
                          <a:solidFill>
                            <a:schemeClr val="tx1"/>
                          </a:solidFill>
                          <a:latin typeface="Arial" panose="020B0604020202020204" pitchFamily="34" charset="0"/>
                          <a:cs typeface="Arial" panose="020B0604020202020204" pitchFamily="34" charset="0"/>
                        </a:rPr>
                        <a:t>1</a:t>
                      </a:r>
                      <a:endParaRPr lang="en-GB" b="0" noProof="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5420">
                <a:tc gridSpan="3">
                  <a:txBody>
                    <a:bodyPr/>
                    <a:lstStyle/>
                    <a:p>
                      <a:pPr algn="ctr"/>
                      <a:r>
                        <a:rPr lang="en-GB" b="0" noProof="0" dirty="0">
                          <a:solidFill>
                            <a:schemeClr val="tx1"/>
                          </a:solidFill>
                          <a:latin typeface="Arial" panose="020B0604020202020204" pitchFamily="34" charset="0"/>
                          <a:cs typeface="Arial" panose="020B0604020202020204" pitchFamily="34" charset="0"/>
                        </a:rPr>
                        <a:t>Fitness</a:t>
                      </a:r>
                      <a:r>
                        <a:rPr lang="en-GB" b="0" baseline="0" noProof="0" dirty="0">
                          <a:solidFill>
                            <a:schemeClr val="tx1"/>
                          </a:solidFill>
                          <a:latin typeface="Arial" panose="020B0604020202020204" pitchFamily="34" charset="0"/>
                          <a:cs typeface="Arial" panose="020B0604020202020204" pitchFamily="34" charset="0"/>
                        </a:rPr>
                        <a:t> of 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baseline="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baseline="0" noProof="0" dirty="0">
                          <a:solidFill>
                            <a:schemeClr val="tx1"/>
                          </a:solidFill>
                          <a:latin typeface="Arial" panose="020B0604020202020204" pitchFamily="34" charset="0"/>
                          <a:cs typeface="Arial" panose="020B0604020202020204" pitchFamily="34" charset="0"/>
                        </a:rPr>
                        <a:t> higher than 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r>
                        <a:rPr lang="en-GB" b="0" baseline="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FFFF"/>
                    </a:solidFill>
                  </a:tcPr>
                </a:tc>
                <a:tc hMerge="1">
                  <a:txBody>
                    <a:bodyPr/>
                    <a:lstStyle/>
                    <a:p>
                      <a:endParaRPr lang="en-US" b="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b="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5420">
                <a:tc>
                  <a:txBody>
                    <a:bodyPr/>
                    <a:lstStyle/>
                    <a:p>
                      <a:pPr algn="ctr"/>
                      <a:r>
                        <a:rPr lang="en-GB" b="0" noProof="0" dirty="0">
                          <a:solidFill>
                            <a:schemeClr val="tx1"/>
                          </a:solidFill>
                          <a:latin typeface="Arial" panose="020B060402020202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FFFF"/>
                    </a:solidFill>
                  </a:tcPr>
                </a:tc>
                <a:tc>
                  <a:txBody>
                    <a:bodyPr/>
                    <a:lstStyle/>
                    <a:p>
                      <a:pPr algn="ctr"/>
                      <a:r>
                        <a:rPr lang="en-GB" b="0" noProof="0" dirty="0">
                          <a:solidFill>
                            <a:srgbClr val="C00000"/>
                          </a:solidFill>
                          <a:latin typeface="Arial" panose="020B0604020202020204" pitchFamily="34" charset="0"/>
                          <a:cs typeface="Arial" panose="020B0604020202020204" pitchFamily="34" charset="0"/>
                        </a:rPr>
                        <a:t>1 - 0.5s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FFFF"/>
                    </a:solidFill>
                  </a:tcPr>
                </a:tc>
                <a:tc>
                  <a:txBody>
                    <a:bodyPr/>
                    <a:lstStyle/>
                    <a:p>
                      <a:pPr algn="ctr"/>
                      <a:r>
                        <a:rPr lang="en-GB" b="0" noProof="0" dirty="0">
                          <a:solidFill>
                            <a:srgbClr val="FF0000"/>
                          </a:solidFill>
                          <a:latin typeface="Arial" panose="020B0604020202020204" pitchFamily="34" charset="0"/>
                          <a:cs typeface="Arial" panose="020B0604020202020204" pitchFamily="34" charset="0"/>
                        </a:rPr>
                        <a:t>1-s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FFFF"/>
                    </a:solidFill>
                  </a:tcPr>
                </a:tc>
                <a:extLst>
                  <a:ext uri="{0D108BD9-81ED-4DB2-BD59-A6C34878D82A}">
                    <a16:rowId xmlns:a16="http://schemas.microsoft.com/office/drawing/2014/main" val="10004"/>
                  </a:ext>
                </a:extLst>
              </a:tr>
              <a:tr h="185420">
                <a:tc gridSpan="3">
                  <a:txBody>
                    <a:bodyPr/>
                    <a:lstStyle/>
                    <a:p>
                      <a:pPr algn="ctr"/>
                      <a:r>
                        <a:rPr lang="en-GB" b="0" noProof="0" dirty="0">
                          <a:solidFill>
                            <a:schemeClr val="tx1"/>
                          </a:solidFill>
                          <a:latin typeface="Arial" panose="020B0604020202020204" pitchFamily="34" charset="0"/>
                          <a:cs typeface="Arial" panose="020B0604020202020204" pitchFamily="34" charset="0"/>
                        </a:rPr>
                        <a:t>Fitness of 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noProof="0" dirty="0">
                          <a:solidFill>
                            <a:schemeClr val="tx1"/>
                          </a:solidFill>
                          <a:latin typeface="Arial" panose="020B0604020202020204" pitchFamily="34" charset="0"/>
                          <a:cs typeface="Arial" panose="020B0604020202020204" pitchFamily="34" charset="0"/>
                        </a:rPr>
                        <a:t> lower than 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algn="ctr"/>
                      <a:endParaRPr lang="en-US"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85420">
                <a:tc>
                  <a:txBody>
                    <a:bodyPr/>
                    <a:lstStyle/>
                    <a:p>
                      <a:pPr algn="ctr"/>
                      <a:r>
                        <a:rPr lang="en-GB" b="0" noProof="0" dirty="0">
                          <a:solidFill>
                            <a:srgbClr val="FF0000"/>
                          </a:solidFill>
                          <a:latin typeface="Arial" panose="020B0604020202020204" pitchFamily="34" charset="0"/>
                          <a:cs typeface="Arial" panose="020B0604020202020204" pitchFamily="34" charset="0"/>
                        </a:rPr>
                        <a:t>1-s</a:t>
                      </a:r>
                    </a:p>
                  </a:txBody>
                  <a:tcPr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0" noProof="0" dirty="0">
                          <a:solidFill>
                            <a:srgbClr val="C00000"/>
                          </a:solidFill>
                          <a:latin typeface="Arial" panose="020B0604020202020204" pitchFamily="34" charset="0"/>
                          <a:cs typeface="Arial" panose="020B0604020202020204" pitchFamily="34" charset="0"/>
                        </a:rPr>
                        <a:t>1 - 0.5s</a:t>
                      </a:r>
                    </a:p>
                  </a:txBody>
                  <a:tcPr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0" noProof="0" dirty="0">
                          <a:solidFill>
                            <a:schemeClr val="tx1"/>
                          </a:solidFill>
                          <a:latin typeface="Arial" panose="020B0604020202020204" pitchFamily="34" charset="0"/>
                          <a:cs typeface="Arial" panose="020B0604020202020204" pitchFamily="34" charset="0"/>
                        </a:rPr>
                        <a:t>1</a:t>
                      </a:r>
                    </a:p>
                  </a:txBody>
                  <a:tcPr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GB" sz="2400" smtClean="0"/>
              <a:t>17</a:t>
            </a:fld>
            <a:endParaRPr lang="en-GB" sz="2400" dirty="0"/>
          </a:p>
        </p:txBody>
      </p:sp>
      <p:sp>
        <p:nvSpPr>
          <p:cNvPr id="10" name="Right Triangle 9"/>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72000" y="2607733"/>
            <a:ext cx="6455800" cy="395393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17</a:t>
            </a:fld>
            <a:endParaRPr lang="en-GB" sz="2400" dirty="0">
              <a:latin typeface="Arial" panose="020B0604020202020204" pitchFamily="34" charset="0"/>
              <a:cs typeface="Arial" panose="020B0604020202020204" pitchFamily="34" charset="0"/>
            </a:endParaRPr>
          </a:p>
        </p:txBody>
      </p:sp>
      <p:sp>
        <p:nvSpPr>
          <p:cNvPr id="12" name="TextBox 11"/>
          <p:cNvSpPr txBox="1"/>
          <p:nvPr/>
        </p:nvSpPr>
        <p:spPr>
          <a:xfrm>
            <a:off x="72000" y="2717798"/>
            <a:ext cx="6455800" cy="369331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All the many other genes (most of them segregating in the population) have zero impact on ‚Fitness‘: This here is a pure mono-genic setting. The heterozygous genotype </a:t>
            </a:r>
            <a:r>
              <a:rPr lang="en-GB" dirty="0">
                <a:latin typeface="Arial" panose="020B0604020202020204" pitchFamily="34" charset="0"/>
                <a:cs typeface="Arial" panose="020B0604020202020204" pitchFamily="34" charset="0"/>
              </a:rPr>
              <a:t>Aa</a:t>
            </a:r>
            <a:r>
              <a:rPr lang="en-GB" dirty="0">
                <a:solidFill>
                  <a:schemeClr val="tx1">
                    <a:lumMod val="50000"/>
                    <a:lumOff val="50000"/>
                  </a:schemeClr>
                </a:solidFill>
                <a:latin typeface="Arial" panose="020B0604020202020204" pitchFamily="34" charset="0"/>
                <a:cs typeface="Arial" panose="020B0604020202020204" pitchFamily="34" charset="0"/>
              </a:rPr>
              <a:t> shows exactly the same Fitness as the homozygous </a:t>
            </a:r>
            <a:r>
              <a:rPr lang="en-GB" dirty="0">
                <a:latin typeface="Arial" panose="020B0604020202020204" pitchFamily="34" charset="0"/>
                <a:cs typeface="Arial" panose="020B0604020202020204" pitchFamily="34" charset="0"/>
              </a:rPr>
              <a:t>AA</a:t>
            </a:r>
            <a:r>
              <a:rPr lang="en-GB" dirty="0">
                <a:solidFill>
                  <a:schemeClr val="tx1">
                    <a:lumMod val="50000"/>
                    <a:lumOff val="50000"/>
                  </a:schemeClr>
                </a:solidFill>
                <a:latin typeface="Arial" panose="020B0604020202020204" pitchFamily="34" charset="0"/>
                <a:cs typeface="Arial" panose="020B0604020202020204" pitchFamily="34" charset="0"/>
              </a:rPr>
              <a:t> genotype, and their Fitness is higher than in case of genotypes </a:t>
            </a:r>
            <a:r>
              <a:rPr lang="en-GB" dirty="0">
                <a:latin typeface="Arial" panose="020B0604020202020204" pitchFamily="34" charset="0"/>
                <a:cs typeface="Arial" panose="020B0604020202020204" pitchFamily="34" charset="0"/>
              </a:rPr>
              <a:t>aa</a:t>
            </a:r>
            <a:r>
              <a:rPr lang="en-GB" dirty="0">
                <a:solidFill>
                  <a:schemeClr val="tx1">
                    <a:lumMod val="50000"/>
                    <a:lumOff val="50000"/>
                  </a:schemeClr>
                </a:solidFill>
                <a:latin typeface="Arial" panose="020B0604020202020204" pitchFamily="34" charset="0"/>
                <a:cs typeface="Arial" panose="020B0604020202020204" pitchFamily="34" charset="0"/>
              </a:rPr>
              <a:t>. The environmental conditions are stable and steady, the </a:t>
            </a:r>
            <a:r>
              <a:rPr lang="en-GB" dirty="0">
                <a:solidFill>
                  <a:srgbClr val="FF0000"/>
                </a:solidFill>
                <a:latin typeface="Arial" panose="020B0604020202020204" pitchFamily="34" charset="0"/>
                <a:cs typeface="Arial" panose="020B0604020202020204" pitchFamily="34" charset="0"/>
              </a:rPr>
              <a:t>Selection coefficient s</a:t>
            </a:r>
            <a:r>
              <a:rPr lang="en-GB" dirty="0">
                <a:solidFill>
                  <a:schemeClr val="tx1">
                    <a:lumMod val="50000"/>
                    <a:lumOff val="50000"/>
                  </a:schemeClr>
                </a:solidFill>
                <a:latin typeface="Arial" panose="020B0604020202020204" pitchFamily="34" charset="0"/>
                <a:cs typeface="Arial" panose="020B0604020202020204" pitchFamily="34" charset="0"/>
              </a:rPr>
              <a:t> is constant across all generations.</a:t>
            </a:r>
          </a:p>
          <a:p>
            <a:endParaRPr lang="en-GB" dirty="0">
              <a:solidFill>
                <a:schemeClr val="tx1">
                  <a:lumMod val="50000"/>
                  <a:lumOff val="50000"/>
                </a:schemeClr>
              </a:solidFill>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Anyway: No Mutation, no Migration, no Drift. The reproductive mode may be Random Mating (but it could be Self-Fertilization or Mixed Mating or Vegetative Propagation). Just to describe </a:t>
            </a:r>
            <a:r>
              <a:rPr lang="en-GB" dirty="0">
                <a:solidFill>
                  <a:srgbClr val="FF0000"/>
                </a:solidFill>
                <a:latin typeface="Arial" panose="020B0604020202020204" pitchFamily="34" charset="0"/>
                <a:cs typeface="Arial" panose="020B0604020202020204" pitchFamily="34" charset="0"/>
              </a:rPr>
              <a:t>s</a:t>
            </a:r>
            <a:r>
              <a:rPr lang="en-GB" dirty="0">
                <a:solidFill>
                  <a:schemeClr val="tx1">
                    <a:lumMod val="50000"/>
                    <a:lumOff val="50000"/>
                  </a:schemeClr>
                </a:solidFill>
                <a:latin typeface="Arial" panose="020B0604020202020204" pitchFamily="34" charset="0"/>
                <a:cs typeface="Arial" panose="020B0604020202020204" pitchFamily="34" charset="0"/>
              </a:rPr>
              <a:t> and </a:t>
            </a:r>
            <a:r>
              <a:rPr lang="en-GB" dirty="0">
                <a:latin typeface="Arial" panose="020B0604020202020204" pitchFamily="34" charset="0"/>
                <a:cs typeface="Arial" panose="020B0604020202020204" pitchFamily="34" charset="0"/>
              </a:rPr>
              <a:t>gene action</a:t>
            </a:r>
            <a:r>
              <a:rPr lang="en-GB" dirty="0">
                <a:solidFill>
                  <a:schemeClr val="tx1">
                    <a:lumMod val="50000"/>
                    <a:lumOff val="50000"/>
                  </a:schemeClr>
                </a:solidFill>
                <a:latin typeface="Arial" panose="020B0604020202020204" pitchFamily="34" charset="0"/>
                <a:cs typeface="Arial" panose="020B0604020202020204" pitchFamily="34" charset="0"/>
              </a:rPr>
              <a:t>, this need not yet be fixed. </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But, the reproductive mode is of course stable, unchanged.</a:t>
            </a:r>
          </a:p>
        </p:txBody>
      </p:sp>
    </p:spTree>
    <p:extLst>
      <p:ext uri="{BB962C8B-B14F-4D97-AF65-F5344CB8AC3E}">
        <p14:creationId xmlns:p14="http://schemas.microsoft.com/office/powerpoint/2010/main" val="298883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5"/>
          <p:cNvSpPr>
            <a:spLocks noChangeArrowheads="1"/>
          </p:cNvSpPr>
          <p:nvPr/>
        </p:nvSpPr>
        <p:spPr bwMode="auto">
          <a:xfrm>
            <a:off x="838200" y="3085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016078357"/>
              </p:ext>
            </p:extLst>
          </p:nvPr>
        </p:nvGraphicFramePr>
        <p:xfrm>
          <a:off x="72000" y="953219"/>
          <a:ext cx="6487632" cy="219456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blPr>
              <a:tblGrid>
                <a:gridCol w="2161679">
                  <a:extLst>
                    <a:ext uri="{9D8B030D-6E8A-4147-A177-3AD203B41FA5}">
                      <a16:colId xmlns:a16="http://schemas.microsoft.com/office/drawing/2014/main" val="3091901253"/>
                    </a:ext>
                  </a:extLst>
                </a:gridCol>
                <a:gridCol w="2161679">
                  <a:extLst>
                    <a:ext uri="{9D8B030D-6E8A-4147-A177-3AD203B41FA5}">
                      <a16:colId xmlns:a16="http://schemas.microsoft.com/office/drawing/2014/main" val="1222695078"/>
                    </a:ext>
                  </a:extLst>
                </a:gridCol>
                <a:gridCol w="2164274">
                  <a:extLst>
                    <a:ext uri="{9D8B030D-6E8A-4147-A177-3AD203B41FA5}">
                      <a16:colId xmlns:a16="http://schemas.microsoft.com/office/drawing/2014/main" val="2136794329"/>
                    </a:ext>
                  </a:extLst>
                </a:gridCol>
              </a:tblGrid>
              <a:tr h="0">
                <a:tc gridSpan="3">
                  <a:txBody>
                    <a:bodyPr/>
                    <a:lstStyle/>
                    <a:p>
                      <a:pPr>
                        <a:spcAft>
                          <a:spcPts val="0"/>
                        </a:spcAft>
                      </a:pPr>
                      <a:r>
                        <a:rPr lang="en-GB" sz="1800" noProof="0" dirty="0">
                          <a:effectLst/>
                          <a:latin typeface="Arial" panose="020B0604020202020204" pitchFamily="34" charset="0"/>
                          <a:ea typeface="Times New Roman" panose="02020603050405020304" pitchFamily="18" charset="0"/>
                        </a:rPr>
                        <a:t>Impact of a single locus on fitness, in case of </a:t>
                      </a:r>
                      <a:r>
                        <a:rPr lang="en-GB" sz="1800" noProof="0" dirty="0">
                          <a:solidFill>
                            <a:srgbClr val="0000FF"/>
                          </a:solidFill>
                          <a:effectLst/>
                          <a:latin typeface="Arial" panose="020B0604020202020204" pitchFamily="34" charset="0"/>
                          <a:ea typeface="Times New Roman" panose="02020603050405020304" pitchFamily="18" charset="0"/>
                        </a:rPr>
                        <a:t>dominant-recessive</a:t>
                      </a:r>
                      <a:r>
                        <a:rPr lang="en-GB" sz="1800" baseline="0" noProof="0" dirty="0">
                          <a:solidFill>
                            <a:srgbClr val="0000FF"/>
                          </a:solidFill>
                          <a:effectLst/>
                          <a:latin typeface="Arial" panose="020B0604020202020204" pitchFamily="34" charset="0"/>
                          <a:ea typeface="Times New Roman" panose="02020603050405020304" pitchFamily="18" charset="0"/>
                        </a:rPr>
                        <a:t> gene action</a:t>
                      </a:r>
                      <a:endParaRPr lang="en-GB" sz="1200" noProof="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45260239"/>
                  </a:ext>
                </a:extLst>
              </a:tr>
              <a:tr h="0">
                <a:tc gridSpan="3">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Genotypes</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22569037"/>
                  </a:ext>
                </a:extLst>
              </a:tr>
              <a:tr h="0">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0276657"/>
                  </a:ext>
                </a:extLst>
              </a:tr>
              <a:tr h="0">
                <a:tc gridSpan="3">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Fitness of AA higher than 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FFF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11848"/>
                  </a:ext>
                </a:extLst>
              </a:tr>
              <a:tr h="0">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1</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1</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GB" sz="1800" noProof="0" dirty="0">
                          <a:solidFill>
                            <a:srgbClr val="FF0000"/>
                          </a:solidFill>
                          <a:effectLst/>
                          <a:latin typeface="Arial" panose="020B0604020202020204" pitchFamily="34" charset="0"/>
                          <a:ea typeface="Times New Roman" panose="02020603050405020304" pitchFamily="18" charset="0"/>
                        </a:rPr>
                        <a:t>1-s</a:t>
                      </a:r>
                      <a:endParaRPr lang="en-GB" sz="1200" noProof="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004782151"/>
                  </a:ext>
                </a:extLst>
              </a:tr>
              <a:tr h="0">
                <a:tc gridSpan="3">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Fitness of AA lower than aa</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799457"/>
                  </a:ext>
                </a:extLst>
              </a:tr>
              <a:tr h="0">
                <a:tc>
                  <a:txBody>
                    <a:bodyPr/>
                    <a:lstStyle/>
                    <a:p>
                      <a:pPr algn="ctr">
                        <a:spcAft>
                          <a:spcPts val="0"/>
                        </a:spcAft>
                      </a:pPr>
                      <a:r>
                        <a:rPr lang="en-GB" sz="1800" noProof="0" dirty="0">
                          <a:solidFill>
                            <a:srgbClr val="FF0000"/>
                          </a:solidFill>
                          <a:effectLst/>
                          <a:latin typeface="Arial" panose="020B0604020202020204" pitchFamily="34" charset="0"/>
                          <a:ea typeface="Times New Roman" panose="02020603050405020304" pitchFamily="18" charset="0"/>
                        </a:rPr>
                        <a:t>1-s</a:t>
                      </a:r>
                      <a:endParaRPr lang="en-GB" sz="1200" noProof="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noProof="0" dirty="0">
                          <a:solidFill>
                            <a:srgbClr val="FF0000"/>
                          </a:solidFill>
                          <a:effectLst/>
                          <a:latin typeface="Arial" panose="020B0604020202020204" pitchFamily="34" charset="0"/>
                          <a:ea typeface="Times New Roman" panose="02020603050405020304" pitchFamily="18" charset="0"/>
                        </a:rPr>
                        <a:t>1-s</a:t>
                      </a:r>
                      <a:endParaRPr lang="en-GB" sz="1200" noProof="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noProof="0" dirty="0">
                          <a:effectLst/>
                          <a:latin typeface="Arial" panose="020B0604020202020204" pitchFamily="34" charset="0"/>
                          <a:ea typeface="Times New Roman" panose="02020603050405020304" pitchFamily="18" charset="0"/>
                        </a:rPr>
                        <a:t>1</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08919"/>
                  </a:ext>
                </a:extLst>
              </a:tr>
            </a:tbl>
          </a:graphicData>
        </a:graphic>
      </p:graphicFrame>
      <p:sp>
        <p:nvSpPr>
          <p:cNvPr id="6" name="Rectangle 25"/>
          <p:cNvSpPr>
            <a:spLocks noChangeArrowheads="1"/>
          </p:cNvSpPr>
          <p:nvPr/>
        </p:nvSpPr>
        <p:spPr bwMode="auto">
          <a:xfrm>
            <a:off x="693655" y="42879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7" name="Textfeld 4"/>
          <p:cNvSpPr txBox="1">
            <a:spLocks noChangeArrowheads="1"/>
          </p:cNvSpPr>
          <p:nvPr/>
        </p:nvSpPr>
        <p:spPr bwMode="auto">
          <a:xfrm>
            <a:off x="1" y="18522"/>
            <a:ext cx="12087224" cy="830997"/>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2400" dirty="0">
                <a:latin typeface="Arial" panose="020B0604020202020204" pitchFamily="34" charset="0"/>
                <a:cs typeface="Arial" panose="020B0604020202020204" pitchFamily="34" charset="0"/>
              </a:rPr>
              <a:t>Selection for Fitness </a:t>
            </a:r>
            <a:r>
              <a:rPr lang="en-GB" altLang="de-DE" sz="2400" dirty="0">
                <a:solidFill>
                  <a:schemeClr val="tx1">
                    <a:lumMod val="50000"/>
                    <a:lumOff val="50000"/>
                  </a:schemeClr>
                </a:solidFill>
                <a:latin typeface="Arial" panose="020B0604020202020204" pitchFamily="34" charset="0"/>
                <a:cs typeface="Arial" panose="020B0604020202020204" pitchFamily="34" charset="0"/>
              </a:rPr>
              <a:t>or for an agronomic trait</a:t>
            </a:r>
            <a:r>
              <a:rPr lang="en-GB" altLang="de-DE" sz="2400" dirty="0">
                <a:latin typeface="Arial" panose="020B0604020202020204" pitchFamily="34" charset="0"/>
                <a:cs typeface="Arial" panose="020B0604020202020204" pitchFamily="34" charset="0"/>
              </a:rPr>
              <a:t>. </a:t>
            </a:r>
            <a:r>
              <a:rPr lang="en-GB" altLang="de-DE" sz="2400" dirty="0">
                <a:solidFill>
                  <a:srgbClr val="FF0000"/>
                </a:solidFill>
                <a:latin typeface="Arial" panose="020B0604020202020204" pitchFamily="34" charset="0"/>
                <a:cs typeface="Arial" panose="020B0604020202020204" pitchFamily="34" charset="0"/>
              </a:rPr>
              <a:t>Selection coefficient s</a:t>
            </a:r>
            <a:r>
              <a:rPr lang="en-GB" altLang="de-DE" sz="2400" dirty="0">
                <a:latin typeface="Arial" panose="020B0604020202020204" pitchFamily="34" charset="0"/>
                <a:cs typeface="Arial" panose="020B0604020202020204" pitchFamily="34" charset="0"/>
              </a:rPr>
              <a:t> is usually defined as reduction of Fitness of a genotype, </a:t>
            </a:r>
            <a:r>
              <a:rPr lang="en-GB" altLang="de-DE" sz="2400" i="1" dirty="0">
                <a:latin typeface="Arial" panose="020B0604020202020204" pitchFamily="34" charset="0"/>
                <a:cs typeface="Arial" panose="020B0604020202020204" pitchFamily="34" charset="0"/>
              </a:rPr>
              <a:t>versus</a:t>
            </a:r>
            <a:r>
              <a:rPr lang="en-GB" altLang="de-DE" sz="2400" dirty="0">
                <a:latin typeface="Arial" panose="020B0604020202020204" pitchFamily="34" charset="0"/>
                <a:cs typeface="Arial" panose="020B0604020202020204" pitchFamily="34" charset="0"/>
              </a:rPr>
              <a:t> the maximum-fit genotype.</a:t>
            </a:r>
            <a:endParaRPr lang="en-GB" altLang="de-DE" sz="2400" dirty="0"/>
          </a:p>
        </p:txBody>
      </p:sp>
      <p:graphicFrame>
        <p:nvGraphicFramePr>
          <p:cNvPr id="9" name="Tabelle 1"/>
          <p:cNvGraphicFramePr>
            <a:graphicFrameLocks noGrp="1"/>
          </p:cNvGraphicFramePr>
          <p:nvPr>
            <p:extLst>
              <p:ext uri="{D42A27DB-BD31-4B8C-83A1-F6EECF244321}">
                <p14:modId xmlns:p14="http://schemas.microsoft.com/office/powerpoint/2010/main" val="1981684281"/>
              </p:ext>
            </p:extLst>
          </p:nvPr>
        </p:nvGraphicFramePr>
        <p:xfrm>
          <a:off x="72000" y="3759638"/>
          <a:ext cx="6487632" cy="28346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62544">
                  <a:extLst>
                    <a:ext uri="{9D8B030D-6E8A-4147-A177-3AD203B41FA5}">
                      <a16:colId xmlns:a16="http://schemas.microsoft.com/office/drawing/2014/main" val="20000"/>
                    </a:ext>
                  </a:extLst>
                </a:gridCol>
                <a:gridCol w="2162544">
                  <a:extLst>
                    <a:ext uri="{9D8B030D-6E8A-4147-A177-3AD203B41FA5}">
                      <a16:colId xmlns:a16="http://schemas.microsoft.com/office/drawing/2014/main" val="20001"/>
                    </a:ext>
                  </a:extLst>
                </a:gridCol>
                <a:gridCol w="2162544">
                  <a:extLst>
                    <a:ext uri="{9D8B030D-6E8A-4147-A177-3AD203B41FA5}">
                      <a16:colId xmlns:a16="http://schemas.microsoft.com/office/drawing/2014/main" val="20002"/>
                    </a:ext>
                  </a:extLst>
                </a:gridCol>
              </a:tblGrid>
              <a:tr h="370840">
                <a:tc gridSpan="3">
                  <a:txBody>
                    <a:bodyPr/>
                    <a:lstStyle/>
                    <a:p>
                      <a:pPr algn="l"/>
                      <a:r>
                        <a:rPr lang="en-GB" b="0" noProof="0" dirty="0">
                          <a:solidFill>
                            <a:schemeClr val="tx1"/>
                          </a:solidFill>
                          <a:latin typeface="Arial" panose="020B0604020202020204" pitchFamily="34" charset="0"/>
                          <a:cs typeface="Arial" panose="020B0604020202020204" pitchFamily="34" charset="0"/>
                        </a:rPr>
                        <a:t>Impact of single</a:t>
                      </a:r>
                      <a:r>
                        <a:rPr lang="en-GB" b="0" baseline="0" noProof="0" dirty="0">
                          <a:solidFill>
                            <a:schemeClr val="tx1"/>
                          </a:solidFill>
                          <a:latin typeface="Arial" panose="020B0604020202020204" pitchFamily="34" charset="0"/>
                          <a:cs typeface="Arial" panose="020B0604020202020204" pitchFamily="34" charset="0"/>
                        </a:rPr>
                        <a:t> locus on fitness, case of </a:t>
                      </a:r>
                      <a:r>
                        <a:rPr lang="en-GB" b="0" u="none" baseline="0" noProof="0" dirty="0">
                          <a:solidFill>
                            <a:srgbClr val="0000FF"/>
                          </a:solidFill>
                          <a:latin typeface="Arial" panose="020B0604020202020204" pitchFamily="34" charset="0"/>
                          <a:cs typeface="Arial" panose="020B0604020202020204" pitchFamily="34" charset="0"/>
                        </a:rPr>
                        <a:t>intermediate </a:t>
                      </a:r>
                      <a:br>
                        <a:rPr lang="en-GB" b="0" u="none" baseline="0" noProof="0" dirty="0">
                          <a:solidFill>
                            <a:srgbClr val="0000FF"/>
                          </a:solidFill>
                          <a:latin typeface="Arial" panose="020B0604020202020204" pitchFamily="34" charset="0"/>
                          <a:cs typeface="Arial" panose="020B0604020202020204" pitchFamily="34" charset="0"/>
                        </a:rPr>
                      </a:br>
                      <a:r>
                        <a:rPr lang="en-GB" b="0" baseline="0" noProof="0" dirty="0">
                          <a:solidFill>
                            <a:schemeClr val="tx1"/>
                          </a:solidFill>
                          <a:latin typeface="Arial" panose="020B0604020202020204" pitchFamily="34" charset="0"/>
                          <a:cs typeface="Arial" panose="020B0604020202020204" pitchFamily="34" charset="0"/>
                        </a:rPr>
                        <a:t>gene action</a:t>
                      </a:r>
                      <a:endParaRPr lang="en-GB" b="0" noProof="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b="0" dirty="0">
                        <a:solidFill>
                          <a:schemeClr val="tx1"/>
                        </a:solidFill>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b="0" dirty="0">
                        <a:solidFill>
                          <a:schemeClr val="tx1"/>
                        </a:solidFill>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85420">
                <a:tc gridSpan="3">
                  <a:txBody>
                    <a:bodyPr/>
                    <a:lstStyle/>
                    <a:p>
                      <a:pPr algn="ctr"/>
                      <a:r>
                        <a:rPr lang="en-GB" b="0" noProof="0" dirty="0">
                          <a:solidFill>
                            <a:schemeClr val="tx1"/>
                          </a:solidFill>
                          <a:latin typeface="Arial" panose="020B0604020202020204" pitchFamily="34" charset="0"/>
                          <a:cs typeface="Arial" panose="020B0604020202020204" pitchFamily="34" charset="0"/>
                        </a:rPr>
                        <a:t>Genotypes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54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noProof="0" dirty="0">
                          <a:solidFill>
                            <a:schemeClr val="tx1"/>
                          </a:solidFill>
                          <a:latin typeface="Arial" panose="020B0604020202020204" pitchFamily="34" charset="0"/>
                          <a:cs typeface="Arial" panose="020B0604020202020204" pitchFamily="34" charset="0"/>
                        </a:rPr>
                        <a:t>A</a:t>
                      </a:r>
                      <a:r>
                        <a:rPr lang="en-GB" b="0" baseline="-25000" noProof="0" dirty="0">
                          <a:solidFill>
                            <a:schemeClr val="tx1"/>
                          </a:solidFill>
                          <a:latin typeface="Arial" panose="020B0604020202020204" pitchFamily="34" charset="0"/>
                          <a:cs typeface="Arial" panose="020B0604020202020204" pitchFamily="34" charset="0"/>
                        </a:rPr>
                        <a:t>1</a:t>
                      </a:r>
                      <a:r>
                        <a:rPr lang="en-GB" b="0" noProof="0" dirty="0">
                          <a:solidFill>
                            <a:schemeClr val="tx1"/>
                          </a:solidFill>
                          <a:latin typeface="Arial" panose="020B0604020202020204" pitchFamily="34" charset="0"/>
                          <a:cs typeface="Arial" panose="020B0604020202020204" pitchFamily="34" charset="0"/>
                        </a:rPr>
                        <a:t>A</a:t>
                      </a:r>
                      <a:r>
                        <a:rPr lang="en-GB" b="0" baseline="-25000" noProof="0" dirty="0">
                          <a:solidFill>
                            <a:schemeClr val="tx1"/>
                          </a:solidFill>
                          <a:latin typeface="Arial" panose="020B0604020202020204" pitchFamily="34" charset="0"/>
                          <a:cs typeface="Arial" panose="020B0604020202020204" pitchFamily="34" charset="0"/>
                        </a:rPr>
                        <a:t>1</a:t>
                      </a:r>
                      <a:endParaRPr lang="en-GB" b="0" noProof="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5420">
                <a:tc gridSpan="3">
                  <a:txBody>
                    <a:bodyPr/>
                    <a:lstStyle/>
                    <a:p>
                      <a:pPr algn="ctr"/>
                      <a:r>
                        <a:rPr lang="en-GB" b="0" noProof="0" dirty="0">
                          <a:solidFill>
                            <a:schemeClr val="tx1"/>
                          </a:solidFill>
                          <a:latin typeface="Arial" panose="020B0604020202020204" pitchFamily="34" charset="0"/>
                          <a:cs typeface="Arial" panose="020B0604020202020204" pitchFamily="34" charset="0"/>
                        </a:rPr>
                        <a:t>Fitness</a:t>
                      </a:r>
                      <a:r>
                        <a:rPr lang="en-GB" b="0" baseline="0" noProof="0" dirty="0">
                          <a:solidFill>
                            <a:schemeClr val="tx1"/>
                          </a:solidFill>
                          <a:latin typeface="Arial" panose="020B0604020202020204" pitchFamily="34" charset="0"/>
                          <a:cs typeface="Arial" panose="020B0604020202020204" pitchFamily="34" charset="0"/>
                        </a:rPr>
                        <a:t> of 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baseline="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baseline="0" noProof="0" dirty="0">
                          <a:solidFill>
                            <a:schemeClr val="tx1"/>
                          </a:solidFill>
                          <a:latin typeface="Arial" panose="020B0604020202020204" pitchFamily="34" charset="0"/>
                          <a:cs typeface="Arial" panose="020B0604020202020204" pitchFamily="34" charset="0"/>
                        </a:rPr>
                        <a:t> higher than 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r>
                        <a:rPr lang="en-GB" b="0" baseline="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FFFF"/>
                    </a:solidFill>
                  </a:tcPr>
                </a:tc>
                <a:tc hMerge="1">
                  <a:txBody>
                    <a:bodyPr/>
                    <a:lstStyle/>
                    <a:p>
                      <a:endParaRPr lang="en-US" b="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b="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5420">
                <a:tc>
                  <a:txBody>
                    <a:bodyPr/>
                    <a:lstStyle/>
                    <a:p>
                      <a:pPr algn="ctr"/>
                      <a:r>
                        <a:rPr lang="en-GB" b="0" noProof="0" dirty="0">
                          <a:solidFill>
                            <a:schemeClr val="tx1"/>
                          </a:solidFill>
                          <a:latin typeface="Arial" panose="020B060402020202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FFFF"/>
                    </a:solidFill>
                  </a:tcPr>
                </a:tc>
                <a:tc>
                  <a:txBody>
                    <a:bodyPr/>
                    <a:lstStyle/>
                    <a:p>
                      <a:pPr algn="ctr"/>
                      <a:r>
                        <a:rPr lang="en-GB" b="0" noProof="0" dirty="0">
                          <a:solidFill>
                            <a:srgbClr val="C00000"/>
                          </a:solidFill>
                          <a:latin typeface="Arial" panose="020B0604020202020204" pitchFamily="34" charset="0"/>
                          <a:cs typeface="Arial" panose="020B0604020202020204" pitchFamily="34" charset="0"/>
                        </a:rPr>
                        <a:t>1 - 0.5s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FFFF"/>
                    </a:solidFill>
                  </a:tcPr>
                </a:tc>
                <a:tc>
                  <a:txBody>
                    <a:bodyPr/>
                    <a:lstStyle/>
                    <a:p>
                      <a:pPr algn="ctr"/>
                      <a:r>
                        <a:rPr lang="en-GB" b="0" noProof="0" dirty="0">
                          <a:solidFill>
                            <a:srgbClr val="FF0000"/>
                          </a:solidFill>
                          <a:latin typeface="Arial" panose="020B0604020202020204" pitchFamily="34" charset="0"/>
                          <a:cs typeface="Arial" panose="020B0604020202020204" pitchFamily="34" charset="0"/>
                        </a:rPr>
                        <a:t>1-s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FFFF"/>
                    </a:solidFill>
                  </a:tcPr>
                </a:tc>
                <a:extLst>
                  <a:ext uri="{0D108BD9-81ED-4DB2-BD59-A6C34878D82A}">
                    <a16:rowId xmlns:a16="http://schemas.microsoft.com/office/drawing/2014/main" val="10004"/>
                  </a:ext>
                </a:extLst>
              </a:tr>
              <a:tr h="185420">
                <a:tc gridSpan="3">
                  <a:txBody>
                    <a:bodyPr/>
                    <a:lstStyle/>
                    <a:p>
                      <a:pPr algn="ctr"/>
                      <a:r>
                        <a:rPr lang="en-GB" b="0" noProof="0" dirty="0">
                          <a:solidFill>
                            <a:schemeClr val="tx1"/>
                          </a:solidFill>
                          <a:latin typeface="Arial" panose="020B0604020202020204" pitchFamily="34" charset="0"/>
                          <a:cs typeface="Arial" panose="020B0604020202020204" pitchFamily="34" charset="0"/>
                        </a:rPr>
                        <a:t>Fitness of 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1</a:t>
                      </a:r>
                      <a:r>
                        <a:rPr lang="en-GB" b="0" noProof="0" dirty="0">
                          <a:solidFill>
                            <a:schemeClr val="tx1"/>
                          </a:solidFill>
                          <a:latin typeface="Arial" panose="020B0604020202020204" pitchFamily="34" charset="0"/>
                          <a:cs typeface="Arial" panose="020B0604020202020204" pitchFamily="34" charset="0"/>
                        </a:rPr>
                        <a:t> lower than 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r>
                        <a:rPr lang="en-GB" b="0" noProof="0" dirty="0">
                          <a:solidFill>
                            <a:schemeClr val="tx1"/>
                          </a:solidFill>
                          <a:latin typeface="Arial" panose="020B0604020202020204" pitchFamily="34" charset="0"/>
                          <a:cs typeface="Arial" panose="020B0604020202020204" pitchFamily="34" charset="0"/>
                        </a:rPr>
                        <a:t>A</a:t>
                      </a:r>
                      <a:r>
                        <a:rPr lang="en-GB" sz="1800" b="0" kern="1200" baseline="-25000" noProof="0" dirty="0">
                          <a:solidFill>
                            <a:schemeClr val="tx1"/>
                          </a:solidFill>
                          <a:latin typeface="Arial" panose="020B0604020202020204" pitchFamily="34" charset="0"/>
                          <a:ea typeface="+mn-ea"/>
                          <a:cs typeface="Arial" panose="020B060402020202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algn="ctr"/>
                      <a:endParaRPr lang="en-US"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85420">
                <a:tc>
                  <a:txBody>
                    <a:bodyPr/>
                    <a:lstStyle/>
                    <a:p>
                      <a:pPr algn="ctr"/>
                      <a:r>
                        <a:rPr lang="en-GB" b="0" noProof="0" dirty="0">
                          <a:solidFill>
                            <a:srgbClr val="FF0000"/>
                          </a:solidFill>
                          <a:latin typeface="Arial" panose="020B0604020202020204" pitchFamily="34" charset="0"/>
                          <a:cs typeface="Arial" panose="020B0604020202020204" pitchFamily="34" charset="0"/>
                        </a:rPr>
                        <a:t>1-s</a:t>
                      </a:r>
                    </a:p>
                  </a:txBody>
                  <a:tcPr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0" noProof="0" dirty="0">
                          <a:solidFill>
                            <a:srgbClr val="C00000"/>
                          </a:solidFill>
                          <a:latin typeface="Arial" panose="020B0604020202020204" pitchFamily="34" charset="0"/>
                          <a:cs typeface="Arial" panose="020B0604020202020204" pitchFamily="34" charset="0"/>
                        </a:rPr>
                        <a:t>1 - 0.5s</a:t>
                      </a:r>
                    </a:p>
                  </a:txBody>
                  <a:tcPr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0" noProof="0" dirty="0">
                          <a:solidFill>
                            <a:schemeClr val="tx1"/>
                          </a:solidFill>
                          <a:latin typeface="Arial" panose="020B0604020202020204" pitchFamily="34" charset="0"/>
                          <a:cs typeface="Arial" panose="020B0604020202020204" pitchFamily="34" charset="0"/>
                        </a:rPr>
                        <a:t>1</a:t>
                      </a:r>
                    </a:p>
                  </a:txBody>
                  <a:tcPr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GB" sz="2400" smtClean="0"/>
              <a:t>18</a:t>
            </a:fld>
            <a:endParaRPr lang="en-GB" sz="2400" dirty="0"/>
          </a:p>
        </p:txBody>
      </p:sp>
      <p:sp>
        <p:nvSpPr>
          <p:cNvPr id="10" name="Right Triangle 9"/>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6744441" y="1027832"/>
            <a:ext cx="5342784"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A reminder: </a:t>
            </a:r>
            <a:r>
              <a:rPr lang="en-GB" dirty="0">
                <a:solidFill>
                  <a:srgbClr val="0000FF"/>
                </a:solidFill>
                <a:latin typeface="Arial" panose="020B0604020202020204" pitchFamily="34" charset="0"/>
                <a:cs typeface="Arial" panose="020B0604020202020204" pitchFamily="34" charset="0"/>
              </a:rPr>
              <a:t>Recessive, Dominant</a:t>
            </a:r>
            <a:r>
              <a:rPr lang="en-GB" dirty="0">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Gene action. </a:t>
            </a:r>
          </a:p>
          <a:p>
            <a:r>
              <a:rPr lang="en-GB" dirty="0">
                <a:solidFill>
                  <a:schemeClr val="tx1">
                    <a:lumMod val="50000"/>
                    <a:lumOff val="50000"/>
                  </a:schemeClr>
                </a:solidFill>
                <a:latin typeface="Arial" panose="020B0604020202020204" pitchFamily="34" charset="0"/>
                <a:cs typeface="Arial" panose="020B0604020202020204" pitchFamily="34" charset="0"/>
              </a:rPr>
              <a:t>Pea means self-fertilization ;-)  … Wrinkled is </a:t>
            </a:r>
            <a:r>
              <a:rPr lang="en-GB" dirty="0">
                <a:solidFill>
                  <a:srgbClr val="0000FF"/>
                </a:solidFill>
                <a:latin typeface="Arial" panose="020B0604020202020204" pitchFamily="34" charset="0"/>
                <a:cs typeface="Arial" panose="020B0604020202020204" pitchFamily="34" charset="0"/>
              </a:rPr>
              <a:t>recessive</a:t>
            </a:r>
            <a:r>
              <a:rPr lang="en-GB" dirty="0">
                <a:solidFill>
                  <a:schemeClr val="tx1">
                    <a:lumMod val="50000"/>
                    <a:lumOff val="50000"/>
                  </a:schemeClr>
                </a:solidFill>
                <a:latin typeface="Arial" panose="020B0604020202020204" pitchFamily="34" charset="0"/>
                <a:cs typeface="Arial" panose="020B0604020202020204" pitchFamily="34" charset="0"/>
              </a:rPr>
              <a:t>. A monogenic Mendelian trait. Wrinkled may reduce seed longevity (fitness?). </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https://d-nb.info/840248164</a:t>
            </a:r>
          </a:p>
          <a:p>
            <a:r>
              <a:rPr lang="en-GB" dirty="0">
                <a:solidFill>
                  <a:schemeClr val="tx1">
                    <a:lumMod val="50000"/>
                    <a:lumOff val="50000"/>
                  </a:schemeClr>
                </a:solidFill>
                <a:latin typeface="Arial" panose="020B0604020202020204" pitchFamily="34" charset="0"/>
                <a:cs typeface="Arial" panose="020B0604020202020204" pitchFamily="34" charset="0"/>
              </a:rPr>
              <a:t>DOI 10.1079/9780851996530.0041</a:t>
            </a:r>
          </a:p>
        </p:txBody>
      </p:sp>
      <p:grpSp>
        <p:nvGrpSpPr>
          <p:cNvPr id="19" name="Group 18"/>
          <p:cNvGrpSpPr/>
          <p:nvPr/>
        </p:nvGrpSpPr>
        <p:grpSpPr>
          <a:xfrm>
            <a:off x="6744441" y="2994467"/>
            <a:ext cx="5359795" cy="3598252"/>
            <a:chOff x="6744441" y="2891515"/>
            <a:chExt cx="5359795" cy="3598252"/>
          </a:xfrm>
        </p:grpSpPr>
        <p:grpSp>
          <p:nvGrpSpPr>
            <p:cNvPr id="17" name="Group 16"/>
            <p:cNvGrpSpPr/>
            <p:nvPr/>
          </p:nvGrpSpPr>
          <p:grpSpPr>
            <a:xfrm>
              <a:off x="6744441" y="3270250"/>
              <a:ext cx="5359795" cy="3219517"/>
              <a:chOff x="6744441" y="3270250"/>
              <a:chExt cx="5359795" cy="3219517"/>
            </a:xfrm>
          </p:grpSpPr>
          <p:pic>
            <p:nvPicPr>
              <p:cNvPr id="13" name="Picture 12"/>
              <p:cNvPicPr>
                <a:picLocks noChangeAspect="1"/>
              </p:cNvPicPr>
              <p:nvPr/>
            </p:nvPicPr>
            <p:blipFill>
              <a:blip r:embed="rId2"/>
              <a:stretch>
                <a:fillRect/>
              </a:stretch>
            </p:blipFill>
            <p:spPr>
              <a:xfrm>
                <a:off x="6744441" y="3270250"/>
                <a:ext cx="1936371" cy="1975254"/>
              </a:xfrm>
              <a:prstGeom prst="rect">
                <a:avLst/>
              </a:prstGeom>
            </p:spPr>
          </p:pic>
          <p:pic>
            <p:nvPicPr>
              <p:cNvPr id="14" name="Picture 13"/>
              <p:cNvPicPr>
                <a:picLocks noChangeAspect="1"/>
              </p:cNvPicPr>
              <p:nvPr/>
            </p:nvPicPr>
            <p:blipFill>
              <a:blip r:embed="rId3"/>
              <a:stretch>
                <a:fillRect/>
              </a:stretch>
            </p:blipFill>
            <p:spPr>
              <a:xfrm>
                <a:off x="10121143" y="3270250"/>
                <a:ext cx="1983092" cy="1975254"/>
              </a:xfrm>
              <a:prstGeom prst="rect">
                <a:avLst/>
              </a:prstGeom>
            </p:spPr>
          </p:pic>
          <p:sp>
            <p:nvSpPr>
              <p:cNvPr id="15" name="Rectangle 14"/>
              <p:cNvSpPr/>
              <p:nvPr/>
            </p:nvSpPr>
            <p:spPr>
              <a:xfrm>
                <a:off x="6744442" y="5289438"/>
                <a:ext cx="5359794" cy="120032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https://doi.org/10.3390/ijms18061205</a:t>
                </a:r>
              </a:p>
              <a:p>
                <a:r>
                  <a:rPr lang="en-GB" dirty="0">
                    <a:latin typeface="Arial" panose="020B0604020202020204" pitchFamily="34" charset="0"/>
                    <a:cs typeface="Arial" panose="020B0604020202020204" pitchFamily="34" charset="0"/>
                  </a:rPr>
                  <a:t>Starch-branching enzyme gene (‘wrinkled’) </a:t>
                </a:r>
                <a:r>
                  <a:rPr lang="en-GB" dirty="0" err="1">
                    <a:latin typeface="Arial" panose="020B0604020202020204" pitchFamily="34" charset="0"/>
                    <a:cs typeface="Arial" panose="020B0604020202020204" pitchFamily="34" charset="0"/>
                  </a:rPr>
                  <a:t>muta-tion</a:t>
                </a:r>
                <a:r>
                  <a:rPr lang="en-GB" dirty="0">
                    <a:latin typeface="Arial" panose="020B0604020202020204" pitchFamily="34" charset="0"/>
                    <a:cs typeface="Arial" panose="020B0604020202020204" pitchFamily="34" charset="0"/>
                  </a:rPr>
                  <a:t>, genetic locus </a:t>
                </a:r>
                <a:r>
                  <a:rPr lang="en-GB" i="1" dirty="0">
                    <a:latin typeface="Arial" panose="020B0604020202020204" pitchFamily="34" charset="0"/>
                    <a:cs typeface="Arial" panose="020B0604020202020204" pitchFamily="34" charset="0"/>
                  </a:rPr>
                  <a:t>r</a:t>
                </a:r>
                <a:r>
                  <a:rPr lang="en-GB" dirty="0">
                    <a:latin typeface="Arial" panose="020B0604020202020204" pitchFamily="34" charset="0"/>
                    <a:cs typeface="Arial" panose="020B0604020202020204" pitchFamily="34" charset="0"/>
                  </a:rPr>
                  <a:t>, located on long arm of </a:t>
                </a:r>
                <a:r>
                  <a:rPr lang="en-GB" dirty="0" err="1">
                    <a:latin typeface="Arial" panose="020B0604020202020204" pitchFamily="34" charset="0"/>
                    <a:cs typeface="Arial" panose="020B0604020202020204" pitchFamily="34" charset="0"/>
                  </a:rPr>
                  <a:t>chro-mosome</a:t>
                </a:r>
                <a:r>
                  <a:rPr lang="en-GB" dirty="0">
                    <a:latin typeface="Arial" panose="020B0604020202020204" pitchFamily="34" charset="0"/>
                    <a:cs typeface="Arial" panose="020B0604020202020204" pitchFamily="34" charset="0"/>
                  </a:rPr>
                  <a:t> 3 of </a:t>
                </a:r>
                <a:r>
                  <a:rPr lang="en-GB" i="1" dirty="0" err="1">
                    <a:latin typeface="Arial" panose="020B0604020202020204" pitchFamily="34" charset="0"/>
                    <a:cs typeface="Arial" panose="020B0604020202020204" pitchFamily="34" charset="0"/>
                  </a:rPr>
                  <a:t>Pisum</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sativum</a:t>
                </a:r>
                <a:r>
                  <a:rPr lang="en-GB" i="1" dirty="0">
                    <a:latin typeface="Arial" panose="020B0604020202020204" pitchFamily="34" charset="0"/>
                    <a:cs typeface="Arial" panose="020B0604020202020204" pitchFamily="34" charset="0"/>
                  </a:rPr>
                  <a:t>.</a:t>
                </a:r>
                <a:endParaRPr lang="en-GB" dirty="0">
                  <a:solidFill>
                    <a:schemeClr val="tx1">
                      <a:lumMod val="50000"/>
                      <a:lumOff val="50000"/>
                    </a:schemeClr>
                  </a:solidFill>
                  <a:latin typeface="Arial" panose="020B0604020202020204" pitchFamily="34" charset="0"/>
                  <a:cs typeface="Arial" panose="020B0604020202020204" pitchFamily="34" charset="0"/>
                </a:endParaRPr>
              </a:p>
            </p:txBody>
          </p:sp>
        </p:grpSp>
        <p:sp>
          <p:nvSpPr>
            <p:cNvPr id="18" name="TextBox 17"/>
            <p:cNvSpPr txBox="1"/>
            <p:nvPr/>
          </p:nvSpPr>
          <p:spPr>
            <a:xfrm>
              <a:off x="6744441" y="2891515"/>
              <a:ext cx="1936371"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dirty="0">
                  <a:latin typeface="Arial" panose="020B0604020202020204" pitchFamily="34" charset="0"/>
                  <a:cs typeface="Arial" panose="020B0604020202020204" pitchFamily="34" charset="0"/>
                </a:rPr>
                <a:t>Wrinkled</a:t>
              </a:r>
            </a:p>
          </p:txBody>
        </p:sp>
      </p:grpSp>
      <p:sp>
        <p:nvSpPr>
          <p:cNvPr id="11"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18</a:t>
            </a:fld>
            <a:endParaRPr lang="en-GB" sz="24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D83EA92-0D09-4BEF-AED1-8DCEB28E90C5}"/>
              </a:ext>
            </a:extLst>
          </p:cNvPr>
          <p:cNvSpPr txBox="1"/>
          <p:nvPr/>
        </p:nvSpPr>
        <p:spPr>
          <a:xfrm>
            <a:off x="9883141" y="2986847"/>
            <a:ext cx="222667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dirty="0">
                <a:latin typeface="Arial" panose="020B0604020202020204" pitchFamily="34" charset="0"/>
                <a:cs typeface="Arial" panose="020B0604020202020204" pitchFamily="34" charset="0"/>
              </a:rPr>
              <a:t>Un-wrinkled, round</a:t>
            </a:r>
          </a:p>
        </p:txBody>
      </p:sp>
    </p:spTree>
    <p:extLst>
      <p:ext uri="{BB962C8B-B14F-4D97-AF65-F5344CB8AC3E}">
        <p14:creationId xmlns:p14="http://schemas.microsoft.com/office/powerpoint/2010/main" val="1686563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D6DF98-401E-4841-8E9B-3F5906606D78}"/>
              </a:ext>
            </a:extLst>
          </p:cNvPr>
          <p:cNvSpPr txBox="1"/>
          <p:nvPr/>
        </p:nvSpPr>
        <p:spPr>
          <a:xfrm>
            <a:off x="87765" y="6184460"/>
            <a:ext cx="11970308"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Do not think that ‘Selfing’ means that the entire story starts with F1 or the like. Think that this Selection story</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starts after this Population was already homozygous (yet heterog</a:t>
            </a:r>
            <a:r>
              <a:rPr lang="en-GB" dirty="0">
                <a:latin typeface="Arial" panose="020B0604020202020204" pitchFamily="34" charset="0"/>
                <a:cs typeface="Arial" panose="020B0604020202020204" pitchFamily="34" charset="0"/>
              </a:rPr>
              <a:t>e</a:t>
            </a:r>
            <a:r>
              <a:rPr lang="en-GB" dirty="0">
                <a:solidFill>
                  <a:schemeClr val="tx1">
                    <a:lumMod val="50000"/>
                    <a:lumOff val="50000"/>
                  </a:schemeClr>
                </a:solidFill>
                <a:latin typeface="Arial" panose="020B0604020202020204" pitchFamily="34" charset="0"/>
                <a:cs typeface="Arial" panose="020B0604020202020204" pitchFamily="34" charset="0"/>
              </a:rPr>
              <a:t>neous) </a:t>
            </a:r>
            <a:r>
              <a:rPr lang="en-GB" dirty="0">
                <a:latin typeface="Arial" panose="020B0604020202020204" pitchFamily="34" charset="0"/>
                <a:cs typeface="Arial" panose="020B0604020202020204" pitchFamily="34" charset="0"/>
              </a:rPr>
              <a:t>since long</a:t>
            </a:r>
            <a:r>
              <a:rPr lang="en-GB" dirty="0">
                <a:solidFill>
                  <a:schemeClr val="tx1">
                    <a:lumMod val="50000"/>
                    <a:lumOff val="50000"/>
                  </a:schemeClr>
                </a:solidFill>
                <a:latin typeface="Arial" panose="020B0604020202020204" pitchFamily="34" charset="0"/>
                <a:cs typeface="Arial" panose="020B0604020202020204" pitchFamily="34" charset="0"/>
              </a:rPr>
              <a:t>. See page 8, ‘landrace’. </a:t>
            </a:r>
          </a:p>
        </p:txBody>
      </p:sp>
      <p:sp>
        <p:nvSpPr>
          <p:cNvPr id="81" name="Rectangle 80"/>
          <p:cNvSpPr/>
          <p:nvPr/>
        </p:nvSpPr>
        <p:spPr>
          <a:xfrm>
            <a:off x="131233" y="922867"/>
            <a:ext cx="7298267" cy="53043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9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487" y="4095957"/>
            <a:ext cx="2984501" cy="1298421"/>
          </a:xfrm>
          <a:prstGeom prst="rect">
            <a:avLst/>
          </a:prstGeom>
        </p:spPr>
      </p:pic>
      <p:grpSp>
        <p:nvGrpSpPr>
          <p:cNvPr id="2" name="Group 1"/>
          <p:cNvGrpSpPr/>
          <p:nvPr/>
        </p:nvGrpSpPr>
        <p:grpSpPr>
          <a:xfrm>
            <a:off x="218686" y="1015552"/>
            <a:ext cx="6751673" cy="4933753"/>
            <a:chOff x="218686" y="1015552"/>
            <a:chExt cx="6751673" cy="4933753"/>
          </a:xfrm>
        </p:grpSpPr>
        <p:sp>
          <p:nvSpPr>
            <p:cNvPr id="7" name="Line 6"/>
            <p:cNvSpPr>
              <a:spLocks noChangeShapeType="1"/>
            </p:cNvSpPr>
            <p:nvPr/>
          </p:nvSpPr>
          <p:spPr bwMode="auto">
            <a:xfrm flipV="1">
              <a:off x="1060019"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7"/>
            <p:cNvSpPr>
              <a:spLocks noChangeShapeType="1"/>
            </p:cNvSpPr>
            <p:nvPr/>
          </p:nvSpPr>
          <p:spPr bwMode="auto">
            <a:xfrm flipV="1">
              <a:off x="6805638"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8"/>
            <p:cNvSpPr>
              <a:spLocks noChangeShapeType="1"/>
            </p:cNvSpPr>
            <p:nvPr/>
          </p:nvSpPr>
          <p:spPr bwMode="auto">
            <a:xfrm flipH="1">
              <a:off x="969814" y="536378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9"/>
            <p:cNvSpPr>
              <a:spLocks noChangeShapeType="1"/>
            </p:cNvSpPr>
            <p:nvPr/>
          </p:nvSpPr>
          <p:spPr bwMode="auto">
            <a:xfrm>
              <a:off x="6805638" y="536378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a:spLocks noChangeArrowheads="1"/>
            </p:cNvSpPr>
            <p:nvPr/>
          </p:nvSpPr>
          <p:spPr bwMode="auto">
            <a:xfrm>
              <a:off x="560627" y="526442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Line 11"/>
            <p:cNvSpPr>
              <a:spLocks noChangeShapeType="1"/>
            </p:cNvSpPr>
            <p:nvPr/>
          </p:nvSpPr>
          <p:spPr bwMode="auto">
            <a:xfrm flipH="1">
              <a:off x="969814" y="4966359"/>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2"/>
            <p:cNvSpPr>
              <a:spLocks noChangeShapeType="1"/>
            </p:cNvSpPr>
            <p:nvPr/>
          </p:nvSpPr>
          <p:spPr bwMode="auto">
            <a:xfrm>
              <a:off x="6805638" y="4966359"/>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p:cNvSpPr>
              <a:spLocks noChangeArrowheads="1"/>
            </p:cNvSpPr>
            <p:nvPr/>
          </p:nvSpPr>
          <p:spPr bwMode="auto">
            <a:xfrm>
              <a:off x="560627" y="4868311"/>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Line 14"/>
            <p:cNvSpPr>
              <a:spLocks noChangeShapeType="1"/>
            </p:cNvSpPr>
            <p:nvPr/>
          </p:nvSpPr>
          <p:spPr bwMode="auto">
            <a:xfrm flipH="1">
              <a:off x="969814" y="457024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5"/>
            <p:cNvSpPr>
              <a:spLocks noChangeShapeType="1"/>
            </p:cNvSpPr>
            <p:nvPr/>
          </p:nvSpPr>
          <p:spPr bwMode="auto">
            <a:xfrm>
              <a:off x="6805638" y="457024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a:spLocks noChangeArrowheads="1"/>
            </p:cNvSpPr>
            <p:nvPr/>
          </p:nvSpPr>
          <p:spPr bwMode="auto">
            <a:xfrm>
              <a:off x="560627" y="446958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Line 17"/>
            <p:cNvSpPr>
              <a:spLocks noChangeShapeType="1"/>
            </p:cNvSpPr>
            <p:nvPr/>
          </p:nvSpPr>
          <p:spPr bwMode="auto">
            <a:xfrm flipH="1">
              <a:off x="969814" y="417151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8"/>
            <p:cNvSpPr>
              <a:spLocks noChangeShapeType="1"/>
            </p:cNvSpPr>
            <p:nvPr/>
          </p:nvSpPr>
          <p:spPr bwMode="auto">
            <a:xfrm>
              <a:off x="6805638" y="417151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p:cNvSpPr>
              <a:spLocks noChangeArrowheads="1"/>
            </p:cNvSpPr>
            <p:nvPr/>
          </p:nvSpPr>
          <p:spPr bwMode="auto">
            <a:xfrm>
              <a:off x="560627" y="4073467"/>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Line 20"/>
            <p:cNvSpPr>
              <a:spLocks noChangeShapeType="1"/>
            </p:cNvSpPr>
            <p:nvPr/>
          </p:nvSpPr>
          <p:spPr bwMode="auto">
            <a:xfrm flipH="1">
              <a:off x="969814" y="377540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1"/>
            <p:cNvSpPr>
              <a:spLocks noChangeShapeType="1"/>
            </p:cNvSpPr>
            <p:nvPr/>
          </p:nvSpPr>
          <p:spPr bwMode="auto">
            <a:xfrm>
              <a:off x="6805638" y="377540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Rectangle 22"/>
            <p:cNvSpPr>
              <a:spLocks noChangeArrowheads="1"/>
            </p:cNvSpPr>
            <p:nvPr/>
          </p:nvSpPr>
          <p:spPr bwMode="auto">
            <a:xfrm>
              <a:off x="560627" y="36760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Line 23"/>
            <p:cNvSpPr>
              <a:spLocks noChangeShapeType="1"/>
            </p:cNvSpPr>
            <p:nvPr/>
          </p:nvSpPr>
          <p:spPr bwMode="auto">
            <a:xfrm flipH="1">
              <a:off x="969814" y="337667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4"/>
            <p:cNvSpPr>
              <a:spLocks noChangeShapeType="1"/>
            </p:cNvSpPr>
            <p:nvPr/>
          </p:nvSpPr>
          <p:spPr bwMode="auto">
            <a:xfrm>
              <a:off x="6805638" y="337667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a:spLocks noChangeArrowheads="1"/>
            </p:cNvSpPr>
            <p:nvPr/>
          </p:nvSpPr>
          <p:spPr bwMode="auto">
            <a:xfrm>
              <a:off x="560627" y="3278624"/>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Line 26"/>
            <p:cNvSpPr>
              <a:spLocks noChangeShapeType="1"/>
            </p:cNvSpPr>
            <p:nvPr/>
          </p:nvSpPr>
          <p:spPr bwMode="auto">
            <a:xfrm flipH="1">
              <a:off x="969814" y="2980558"/>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7"/>
            <p:cNvSpPr>
              <a:spLocks noChangeShapeType="1"/>
            </p:cNvSpPr>
            <p:nvPr/>
          </p:nvSpPr>
          <p:spPr bwMode="auto">
            <a:xfrm>
              <a:off x="6805638" y="2980558"/>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Rectangle 28"/>
            <p:cNvSpPr>
              <a:spLocks noChangeArrowheads="1"/>
            </p:cNvSpPr>
            <p:nvPr/>
          </p:nvSpPr>
          <p:spPr bwMode="auto">
            <a:xfrm>
              <a:off x="560627" y="288120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Line 29"/>
            <p:cNvSpPr>
              <a:spLocks noChangeShapeType="1"/>
            </p:cNvSpPr>
            <p:nvPr/>
          </p:nvSpPr>
          <p:spPr bwMode="auto">
            <a:xfrm flipH="1">
              <a:off x="969814" y="258313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30"/>
            <p:cNvSpPr>
              <a:spLocks noChangeShapeType="1"/>
            </p:cNvSpPr>
            <p:nvPr/>
          </p:nvSpPr>
          <p:spPr bwMode="auto">
            <a:xfrm>
              <a:off x="6805638" y="258313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31"/>
            <p:cNvSpPr>
              <a:spLocks noChangeArrowheads="1"/>
            </p:cNvSpPr>
            <p:nvPr/>
          </p:nvSpPr>
          <p:spPr bwMode="auto">
            <a:xfrm>
              <a:off x="560627" y="2483780"/>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Line 32"/>
            <p:cNvSpPr>
              <a:spLocks noChangeShapeType="1"/>
            </p:cNvSpPr>
            <p:nvPr/>
          </p:nvSpPr>
          <p:spPr bwMode="auto">
            <a:xfrm flipH="1">
              <a:off x="969814" y="218571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3"/>
            <p:cNvSpPr>
              <a:spLocks noChangeShapeType="1"/>
            </p:cNvSpPr>
            <p:nvPr/>
          </p:nvSpPr>
          <p:spPr bwMode="auto">
            <a:xfrm>
              <a:off x="6805638" y="218571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Rectangle 34"/>
            <p:cNvSpPr>
              <a:spLocks noChangeArrowheads="1"/>
            </p:cNvSpPr>
            <p:nvPr/>
          </p:nvSpPr>
          <p:spPr bwMode="auto">
            <a:xfrm>
              <a:off x="560627" y="2086359"/>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Line 35"/>
            <p:cNvSpPr>
              <a:spLocks noChangeShapeType="1"/>
            </p:cNvSpPr>
            <p:nvPr/>
          </p:nvSpPr>
          <p:spPr bwMode="auto">
            <a:xfrm flipH="1">
              <a:off x="969814" y="178829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36"/>
            <p:cNvSpPr>
              <a:spLocks noChangeShapeType="1"/>
            </p:cNvSpPr>
            <p:nvPr/>
          </p:nvSpPr>
          <p:spPr bwMode="auto">
            <a:xfrm>
              <a:off x="6805638" y="178829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Rectangle 37"/>
            <p:cNvSpPr>
              <a:spLocks noChangeArrowheads="1"/>
            </p:cNvSpPr>
            <p:nvPr/>
          </p:nvSpPr>
          <p:spPr bwMode="auto">
            <a:xfrm>
              <a:off x="560627" y="16902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Line 38"/>
            <p:cNvSpPr>
              <a:spLocks noChangeShapeType="1"/>
            </p:cNvSpPr>
            <p:nvPr/>
          </p:nvSpPr>
          <p:spPr bwMode="auto">
            <a:xfrm flipH="1">
              <a:off x="969814" y="139087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39"/>
            <p:cNvSpPr>
              <a:spLocks noChangeShapeType="1"/>
            </p:cNvSpPr>
            <p:nvPr/>
          </p:nvSpPr>
          <p:spPr bwMode="auto">
            <a:xfrm>
              <a:off x="6805638" y="139087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Rectangle 40"/>
            <p:cNvSpPr>
              <a:spLocks noChangeArrowheads="1"/>
            </p:cNvSpPr>
            <p:nvPr/>
          </p:nvSpPr>
          <p:spPr bwMode="auto">
            <a:xfrm>
              <a:off x="560627" y="129151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rot="16200000">
              <a:off x="-1539968" y="3238827"/>
              <a:ext cx="379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Frequency of  'a‘ </a:t>
              </a:r>
              <a:r>
                <a:rPr kumimoji="0" lang="en-US" altLang="en-US" b="0" i="0" u="none" strike="noStrike" cap="none" normalizeH="0" baseline="0" dirty="0">
                  <a:ln>
                    <a:noFill/>
                  </a:ln>
                  <a:solidFill>
                    <a:schemeClr val="tx1">
                      <a:lumMod val="50000"/>
                      <a:lumOff val="50000"/>
                    </a:schemeClr>
                  </a:solidFill>
                  <a:effectLst/>
                  <a:latin typeface="Arial" panose="020B0604020202020204" pitchFamily="34" charset="0"/>
                </a:rPr>
                <a:t>= Frequency of ‘aa’</a:t>
              </a:r>
            </a:p>
          </p:txBody>
        </p:sp>
        <p:sp>
          <p:nvSpPr>
            <p:cNvPr id="43" name="Line 42"/>
            <p:cNvSpPr>
              <a:spLocks noChangeShapeType="1"/>
            </p:cNvSpPr>
            <p:nvPr/>
          </p:nvSpPr>
          <p:spPr bwMode="auto">
            <a:xfrm>
              <a:off x="1060019" y="536378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43"/>
            <p:cNvSpPr>
              <a:spLocks noChangeShapeType="1"/>
            </p:cNvSpPr>
            <p:nvPr/>
          </p:nvSpPr>
          <p:spPr bwMode="auto">
            <a:xfrm>
              <a:off x="1060019" y="139087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44"/>
            <p:cNvSpPr>
              <a:spLocks noChangeShapeType="1"/>
            </p:cNvSpPr>
            <p:nvPr/>
          </p:nvSpPr>
          <p:spPr bwMode="auto">
            <a:xfrm>
              <a:off x="106001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45"/>
            <p:cNvSpPr>
              <a:spLocks noChangeShapeType="1"/>
            </p:cNvSpPr>
            <p:nvPr/>
          </p:nvSpPr>
          <p:spPr bwMode="auto">
            <a:xfrm flipV="1">
              <a:off x="106001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p:cNvSpPr>
              <a:spLocks noChangeArrowheads="1"/>
            </p:cNvSpPr>
            <p:nvPr/>
          </p:nvSpPr>
          <p:spPr bwMode="auto">
            <a:xfrm>
              <a:off x="954126"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Line 47"/>
            <p:cNvSpPr>
              <a:spLocks noChangeShapeType="1"/>
            </p:cNvSpPr>
            <p:nvPr/>
          </p:nvSpPr>
          <p:spPr bwMode="auto">
            <a:xfrm>
              <a:off x="163523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48"/>
            <p:cNvSpPr>
              <a:spLocks noChangeShapeType="1"/>
            </p:cNvSpPr>
            <p:nvPr/>
          </p:nvSpPr>
          <p:spPr bwMode="auto">
            <a:xfrm flipV="1">
              <a:off x="163523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Rectangle 49"/>
            <p:cNvSpPr>
              <a:spLocks noChangeArrowheads="1"/>
            </p:cNvSpPr>
            <p:nvPr/>
          </p:nvSpPr>
          <p:spPr bwMode="auto">
            <a:xfrm>
              <a:off x="1529342"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Line 50"/>
            <p:cNvSpPr>
              <a:spLocks noChangeShapeType="1"/>
            </p:cNvSpPr>
            <p:nvPr/>
          </p:nvSpPr>
          <p:spPr bwMode="auto">
            <a:xfrm>
              <a:off x="220914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51"/>
            <p:cNvSpPr>
              <a:spLocks noChangeShapeType="1"/>
            </p:cNvSpPr>
            <p:nvPr/>
          </p:nvSpPr>
          <p:spPr bwMode="auto">
            <a:xfrm flipV="1">
              <a:off x="220914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Rectangle 52"/>
            <p:cNvSpPr>
              <a:spLocks noChangeArrowheads="1"/>
            </p:cNvSpPr>
            <p:nvPr/>
          </p:nvSpPr>
          <p:spPr bwMode="auto">
            <a:xfrm>
              <a:off x="2044421"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FF"/>
                  </a:solidFill>
                  <a:effectLst>
                    <a:outerShdw blurRad="38100" dist="38100" dir="2700000" algn="tl">
                      <a:srgbClr val="000000">
                        <a:alpha val="43137"/>
                      </a:srgbClr>
                    </a:outerShdw>
                  </a:effectLst>
                  <a:latin typeface="Arial" panose="020B0604020202020204" pitchFamily="34" charset="0"/>
                </a:rPr>
                <a:t>10</a:t>
              </a:r>
              <a:endParaRPr kumimoji="0" lang="en-US" altLang="en-US" sz="1800" b="0" i="0" u="none" strike="noStrike" cap="none" normalizeH="0" baseline="0" dirty="0">
                <a:ln>
                  <a:noFill/>
                </a:ln>
                <a:solidFill>
                  <a:srgbClr val="0000FF"/>
                </a:solidFill>
                <a:effectLst>
                  <a:outerShdw blurRad="38100" dist="38100" dir="2700000" algn="tl">
                    <a:srgbClr val="000000">
                      <a:alpha val="43137"/>
                    </a:srgbClr>
                  </a:outerShdw>
                </a:effectLst>
                <a:latin typeface="Arial" panose="020B0604020202020204" pitchFamily="34" charset="0"/>
              </a:endParaRPr>
            </a:p>
          </p:txBody>
        </p:sp>
        <p:sp>
          <p:nvSpPr>
            <p:cNvPr id="54" name="Line 53"/>
            <p:cNvSpPr>
              <a:spLocks noChangeShapeType="1"/>
            </p:cNvSpPr>
            <p:nvPr/>
          </p:nvSpPr>
          <p:spPr bwMode="auto">
            <a:xfrm>
              <a:off x="278435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54"/>
            <p:cNvSpPr>
              <a:spLocks noChangeShapeType="1"/>
            </p:cNvSpPr>
            <p:nvPr/>
          </p:nvSpPr>
          <p:spPr bwMode="auto">
            <a:xfrm flipV="1">
              <a:off x="278435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Rectangle 55"/>
            <p:cNvSpPr>
              <a:spLocks noChangeArrowheads="1"/>
            </p:cNvSpPr>
            <p:nvPr/>
          </p:nvSpPr>
          <p:spPr bwMode="auto">
            <a:xfrm>
              <a:off x="261963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Line 56"/>
            <p:cNvSpPr>
              <a:spLocks noChangeShapeType="1"/>
            </p:cNvSpPr>
            <p:nvPr/>
          </p:nvSpPr>
          <p:spPr bwMode="auto">
            <a:xfrm>
              <a:off x="3358266"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Rectangle 58"/>
            <p:cNvSpPr>
              <a:spLocks noChangeArrowheads="1"/>
            </p:cNvSpPr>
            <p:nvPr/>
          </p:nvSpPr>
          <p:spPr bwMode="auto">
            <a:xfrm>
              <a:off x="3194852"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Line 59"/>
            <p:cNvSpPr>
              <a:spLocks noChangeShapeType="1"/>
            </p:cNvSpPr>
            <p:nvPr/>
          </p:nvSpPr>
          <p:spPr bwMode="auto">
            <a:xfrm>
              <a:off x="393348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Line 60"/>
            <p:cNvSpPr>
              <a:spLocks noChangeShapeType="1"/>
            </p:cNvSpPr>
            <p:nvPr/>
          </p:nvSpPr>
          <p:spPr bwMode="auto">
            <a:xfrm flipV="1">
              <a:off x="393348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Rectangle 61"/>
            <p:cNvSpPr>
              <a:spLocks noChangeArrowheads="1"/>
            </p:cNvSpPr>
            <p:nvPr/>
          </p:nvSpPr>
          <p:spPr bwMode="auto">
            <a:xfrm>
              <a:off x="376876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Line 62"/>
            <p:cNvSpPr>
              <a:spLocks noChangeShapeType="1"/>
            </p:cNvSpPr>
            <p:nvPr/>
          </p:nvSpPr>
          <p:spPr bwMode="auto">
            <a:xfrm>
              <a:off x="4507390"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Line 63"/>
            <p:cNvSpPr>
              <a:spLocks noChangeShapeType="1"/>
            </p:cNvSpPr>
            <p:nvPr/>
          </p:nvSpPr>
          <p:spPr bwMode="auto">
            <a:xfrm flipV="1">
              <a:off x="4507390"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Rectangle 64"/>
            <p:cNvSpPr>
              <a:spLocks noChangeArrowheads="1"/>
            </p:cNvSpPr>
            <p:nvPr/>
          </p:nvSpPr>
          <p:spPr bwMode="auto">
            <a:xfrm>
              <a:off x="434266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Line 65"/>
            <p:cNvSpPr>
              <a:spLocks noChangeShapeType="1"/>
            </p:cNvSpPr>
            <p:nvPr/>
          </p:nvSpPr>
          <p:spPr bwMode="auto">
            <a:xfrm>
              <a:off x="508129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66"/>
            <p:cNvSpPr>
              <a:spLocks noChangeShapeType="1"/>
            </p:cNvSpPr>
            <p:nvPr/>
          </p:nvSpPr>
          <p:spPr bwMode="auto">
            <a:xfrm flipV="1">
              <a:off x="508129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Rectangle 67"/>
            <p:cNvSpPr>
              <a:spLocks noChangeArrowheads="1"/>
            </p:cNvSpPr>
            <p:nvPr/>
          </p:nvSpPr>
          <p:spPr bwMode="auto">
            <a:xfrm>
              <a:off x="4917885"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Line 68"/>
            <p:cNvSpPr>
              <a:spLocks noChangeShapeType="1"/>
            </p:cNvSpPr>
            <p:nvPr/>
          </p:nvSpPr>
          <p:spPr bwMode="auto">
            <a:xfrm>
              <a:off x="565651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Line 69"/>
            <p:cNvSpPr>
              <a:spLocks noChangeShapeType="1"/>
            </p:cNvSpPr>
            <p:nvPr/>
          </p:nvSpPr>
          <p:spPr bwMode="auto">
            <a:xfrm flipV="1">
              <a:off x="565651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Rectangle 70"/>
            <p:cNvSpPr>
              <a:spLocks noChangeArrowheads="1"/>
            </p:cNvSpPr>
            <p:nvPr/>
          </p:nvSpPr>
          <p:spPr bwMode="auto">
            <a:xfrm>
              <a:off x="5491793"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Line 71"/>
            <p:cNvSpPr>
              <a:spLocks noChangeShapeType="1"/>
            </p:cNvSpPr>
            <p:nvPr/>
          </p:nvSpPr>
          <p:spPr bwMode="auto">
            <a:xfrm>
              <a:off x="623042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72"/>
            <p:cNvSpPr>
              <a:spLocks noChangeShapeType="1"/>
            </p:cNvSpPr>
            <p:nvPr/>
          </p:nvSpPr>
          <p:spPr bwMode="auto">
            <a:xfrm flipV="1">
              <a:off x="623042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Rectangle 73"/>
            <p:cNvSpPr>
              <a:spLocks noChangeArrowheads="1"/>
            </p:cNvSpPr>
            <p:nvPr/>
          </p:nvSpPr>
          <p:spPr bwMode="auto">
            <a:xfrm>
              <a:off x="606700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Line 74"/>
            <p:cNvSpPr>
              <a:spLocks noChangeShapeType="1"/>
            </p:cNvSpPr>
            <p:nvPr/>
          </p:nvSpPr>
          <p:spPr bwMode="auto">
            <a:xfrm>
              <a:off x="680563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75"/>
            <p:cNvSpPr>
              <a:spLocks noChangeShapeType="1"/>
            </p:cNvSpPr>
            <p:nvPr/>
          </p:nvSpPr>
          <p:spPr bwMode="auto">
            <a:xfrm flipV="1">
              <a:off x="680563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Rectangle 76"/>
            <p:cNvSpPr>
              <a:spLocks noChangeArrowheads="1"/>
            </p:cNvSpPr>
            <p:nvPr/>
          </p:nvSpPr>
          <p:spPr bwMode="auto">
            <a:xfrm>
              <a:off x="664091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7"/>
            <p:cNvSpPr>
              <a:spLocks noChangeArrowheads="1"/>
            </p:cNvSpPr>
            <p:nvPr/>
          </p:nvSpPr>
          <p:spPr bwMode="auto">
            <a:xfrm>
              <a:off x="907063" y="5672306"/>
              <a:ext cx="4908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Generations under constant selection against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80" name="Freeform 79"/>
            <p:cNvSpPr>
              <a:spLocks/>
            </p:cNvSpPr>
            <p:nvPr/>
          </p:nvSpPr>
          <p:spPr bwMode="auto">
            <a:xfrm>
              <a:off x="3128180" y="5349400"/>
              <a:ext cx="230086" cy="10458"/>
            </a:xfrm>
            <a:custGeom>
              <a:avLst/>
              <a:gdLst>
                <a:gd name="T0" fmla="*/ 0 w 350"/>
                <a:gd name="T1" fmla="*/ 0 h 17"/>
                <a:gd name="T2" fmla="*/ 175 w 350"/>
                <a:gd name="T3" fmla="*/ 11 h 17"/>
                <a:gd name="T4" fmla="*/ 350 w 350"/>
                <a:gd name="T5" fmla="*/ 17 h 17"/>
              </a:gdLst>
              <a:ahLst/>
              <a:cxnLst>
                <a:cxn ang="0">
                  <a:pos x="T0" y="T1"/>
                </a:cxn>
                <a:cxn ang="0">
                  <a:pos x="T2" y="T3"/>
                </a:cxn>
                <a:cxn ang="0">
                  <a:pos x="T4" y="T5"/>
                </a:cxn>
              </a:cxnLst>
              <a:rect l="0" t="0" r="r" b="b"/>
              <a:pathLst>
                <a:path w="350" h="17">
                  <a:moveTo>
                    <a:pt x="0" y="0"/>
                  </a:moveTo>
                  <a:lnTo>
                    <a:pt x="175" y="11"/>
                  </a:lnTo>
                  <a:lnTo>
                    <a:pt x="350" y="17"/>
                  </a:lnTo>
                </a:path>
              </a:pathLst>
            </a:custGeom>
            <a:noFill/>
            <a:ln w="365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Rectangle 1102"/>
            <p:cNvSpPr>
              <a:spLocks noChangeArrowheads="1"/>
            </p:cNvSpPr>
            <p:nvPr/>
          </p:nvSpPr>
          <p:spPr bwMode="auto">
            <a:xfrm>
              <a:off x="1060019" y="1015552"/>
              <a:ext cx="2930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Initial frequency q(a) = 0.999</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106" name="Rectangle 692"/>
            <p:cNvSpPr>
              <a:spLocks noChangeArrowheads="1"/>
            </p:cNvSpPr>
            <p:nvPr/>
          </p:nvSpPr>
          <p:spPr bwMode="auto">
            <a:xfrm>
              <a:off x="3618421" y="2068060"/>
              <a:ext cx="1520399" cy="2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Arial" panose="020B0604020202020204" pitchFamily="34" charset="0"/>
                </a:rPr>
                <a:t>Selfing</a:t>
              </a:r>
              <a:r>
                <a:rPr kumimoji="0" lang="en-US" altLang="en-US" sz="1800" b="0" i="0" u="none" strike="noStrike" cap="none" normalizeH="0" baseline="0" dirty="0">
                  <a:ln>
                    <a:noFill/>
                  </a:ln>
                  <a:solidFill>
                    <a:srgbClr val="000000"/>
                  </a:solidFill>
                  <a:effectLst/>
                  <a:latin typeface="Arial" panose="020B0604020202020204" pitchFamily="34" charset="0"/>
                </a:rPr>
                <a:t>, s=0.5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2" name="Line 693"/>
            <p:cNvSpPr>
              <a:spLocks noChangeShapeType="1"/>
            </p:cNvSpPr>
            <p:nvPr/>
          </p:nvSpPr>
          <p:spPr bwMode="auto">
            <a:xfrm>
              <a:off x="3132103" y="2194869"/>
              <a:ext cx="363432"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3" name="Freeform 1112"/>
            <p:cNvSpPr/>
            <p:nvPr/>
          </p:nvSpPr>
          <p:spPr>
            <a:xfrm>
              <a:off x="1050652" y="1386739"/>
              <a:ext cx="2800728" cy="3975521"/>
            </a:xfrm>
            <a:custGeom>
              <a:avLst/>
              <a:gdLst>
                <a:gd name="connsiteX0" fmla="*/ 0 w 2800728"/>
                <a:gd name="connsiteY0" fmla="*/ 0 h 3975521"/>
                <a:gd name="connsiteX1" fmla="*/ 354254 w 2800728"/>
                <a:gd name="connsiteY1" fmla="*/ 30278 h 3975521"/>
                <a:gd name="connsiteX2" fmla="*/ 584368 w 2800728"/>
                <a:gd name="connsiteY2" fmla="*/ 121113 h 3975521"/>
                <a:gd name="connsiteX3" fmla="*/ 784204 w 2800728"/>
                <a:gd name="connsiteY3" fmla="*/ 387560 h 3975521"/>
                <a:gd name="connsiteX4" fmla="*/ 923483 w 2800728"/>
                <a:gd name="connsiteY4" fmla="*/ 781176 h 3975521"/>
                <a:gd name="connsiteX5" fmla="*/ 1041568 w 2800728"/>
                <a:gd name="connsiteY5" fmla="*/ 1338294 h 3975521"/>
                <a:gd name="connsiteX6" fmla="*/ 1195986 w 2800728"/>
                <a:gd name="connsiteY6" fmla="*/ 2252694 h 3975521"/>
                <a:gd name="connsiteX7" fmla="*/ 1374627 w 2800728"/>
                <a:gd name="connsiteY7" fmla="*/ 3154983 h 3975521"/>
                <a:gd name="connsiteX8" fmla="*/ 1516935 w 2800728"/>
                <a:gd name="connsiteY8" fmla="*/ 3594016 h 3975521"/>
                <a:gd name="connsiteX9" fmla="*/ 1680437 w 2800728"/>
                <a:gd name="connsiteY9" fmla="*/ 3821102 h 3975521"/>
                <a:gd name="connsiteX10" fmla="*/ 1949912 w 2800728"/>
                <a:gd name="connsiteY10" fmla="*/ 3948270 h 3975521"/>
                <a:gd name="connsiteX11" fmla="*/ 2270861 w 2800728"/>
                <a:gd name="connsiteY11" fmla="*/ 3969465 h 3975521"/>
                <a:gd name="connsiteX12" fmla="*/ 2800728 w 2800728"/>
                <a:gd name="connsiteY12" fmla="*/ 3975521 h 397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0728" h="3975521">
                  <a:moveTo>
                    <a:pt x="0" y="0"/>
                  </a:moveTo>
                  <a:lnTo>
                    <a:pt x="354254" y="30278"/>
                  </a:lnTo>
                  <a:lnTo>
                    <a:pt x="584368" y="121113"/>
                  </a:lnTo>
                  <a:lnTo>
                    <a:pt x="784204" y="387560"/>
                  </a:lnTo>
                  <a:lnTo>
                    <a:pt x="923483" y="781176"/>
                  </a:lnTo>
                  <a:lnTo>
                    <a:pt x="1041568" y="1338294"/>
                  </a:lnTo>
                  <a:lnTo>
                    <a:pt x="1195986" y="2252694"/>
                  </a:lnTo>
                  <a:lnTo>
                    <a:pt x="1374627" y="3154983"/>
                  </a:lnTo>
                  <a:lnTo>
                    <a:pt x="1516935" y="3594016"/>
                  </a:lnTo>
                  <a:lnTo>
                    <a:pt x="1680437" y="3821102"/>
                  </a:lnTo>
                  <a:lnTo>
                    <a:pt x="1949912" y="3948270"/>
                  </a:lnTo>
                  <a:lnTo>
                    <a:pt x="2270861" y="3969465"/>
                  </a:lnTo>
                  <a:lnTo>
                    <a:pt x="2800728" y="3975521"/>
                  </a:lnTo>
                </a:path>
              </a:pathLst>
            </a:cu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4" name="Textfeld 326"/>
          <p:cNvSpPr txBox="1"/>
          <p:nvPr/>
        </p:nvSpPr>
        <p:spPr>
          <a:xfrm>
            <a:off x="2406" y="49361"/>
            <a:ext cx="1205566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Allele frequency changes due to Selection.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Self-fertilizing </a:t>
            </a:r>
            <a:r>
              <a:rPr lang="en-GB" sz="2400" dirty="0">
                <a:latin typeface="Arial" panose="020B0604020202020204" pitchFamily="34" charset="0"/>
                <a:cs typeface="Arial" panose="020B0604020202020204" pitchFamily="34" charset="0"/>
              </a:rPr>
              <a:t>(homozygous) population.</a:t>
            </a:r>
            <a:endParaRPr lang="en-GB" sz="2400" dirty="0">
              <a:solidFill>
                <a:srgbClr val="FF0000"/>
              </a:solidFill>
              <a:latin typeface="Arial" panose="020B0604020202020204" pitchFamily="34" charset="0"/>
              <a:cs typeface="Arial" panose="020B0604020202020204" pitchFamily="34" charset="0"/>
            </a:endParaRPr>
          </a:p>
        </p:txBody>
      </p:sp>
      <p:sp>
        <p:nvSpPr>
          <p:cNvPr id="85" name="TextBox 84"/>
          <p:cNvSpPr txBox="1"/>
          <p:nvPr/>
        </p:nvSpPr>
        <p:spPr>
          <a:xfrm>
            <a:off x="6970359" y="552149"/>
            <a:ext cx="5087715" cy="563231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Case: </a:t>
            </a:r>
            <a:r>
              <a:rPr lang="en-GB" u="sng" dirty="0">
                <a:latin typeface="Arial" panose="020B0604020202020204" pitchFamily="34" charset="0"/>
                <a:cs typeface="Arial" panose="020B0604020202020204" pitchFamily="34" charset="0"/>
              </a:rPr>
              <a:t>Selfing</a:t>
            </a:r>
            <a:br>
              <a:rPr lang="en-GB" u="sng" dirty="0">
                <a:latin typeface="Arial" panose="020B0604020202020204" pitchFamily="34" charset="0"/>
                <a:cs typeface="Arial" panose="020B0604020202020204" pitchFamily="34" charset="0"/>
              </a:rPr>
            </a:b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s=0.5   </a:t>
            </a:r>
            <a:r>
              <a:rPr lang="en-GB" dirty="0">
                <a:latin typeface="Arial" panose="020B0604020202020204" pitchFamily="34" charset="0"/>
                <a:cs typeface="Arial" panose="020B0604020202020204" pitchFamily="34" charset="0"/>
              </a:rPr>
              <a:t>=&gt; fitness </a:t>
            </a:r>
            <a:r>
              <a:rPr lang="en-GB" sz="1800" dirty="0">
                <a:effectLst/>
                <a:latin typeface="Arial" panose="020B0604020202020204" pitchFamily="34" charset="0"/>
                <a:ea typeface="Calibri" panose="020F0502020204030204" pitchFamily="34" charset="0"/>
                <a:cs typeface="Arial" panose="020B0604020202020204" pitchFamily="34" charset="0"/>
              </a:rPr>
              <a:t>ω</a:t>
            </a:r>
            <a:r>
              <a:rPr lang="en-GB" dirty="0">
                <a:latin typeface="Arial" panose="020B0604020202020204" pitchFamily="34" charset="0"/>
                <a:cs typeface="Arial" panose="020B0604020202020204" pitchFamily="34" charset="0"/>
              </a:rPr>
              <a:t>(aa)=1-0.5 = </a:t>
            </a:r>
            <a:r>
              <a:rPr lang="de-DE" b="1" dirty="0">
                <a:solidFill>
                  <a:srgbClr val="C00000"/>
                </a:solidFill>
                <a:latin typeface="Arial" panose="020B0604020202020204" pitchFamily="34" charset="0"/>
                <a:cs typeface="Arial" panose="020B0604020202020204" pitchFamily="34" charset="0"/>
              </a:rPr>
              <a:t>1/</a:t>
            </a:r>
            <a:r>
              <a:rPr lang="de-DE"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E.g. in </a:t>
            </a:r>
            <a:r>
              <a:rPr lang="de-DE" dirty="0" err="1">
                <a:latin typeface="Arial" panose="020B0604020202020204" pitchFamily="34" charset="0"/>
                <a:cs typeface="Arial" panose="020B0604020202020204" pitchFamily="34" charset="0"/>
              </a:rPr>
              <a:t>generation</a:t>
            </a:r>
            <a:r>
              <a:rPr lang="de-DE" dirty="0">
                <a:latin typeface="Arial" panose="020B0604020202020204" pitchFamily="34" charset="0"/>
                <a:cs typeface="Arial" panose="020B0604020202020204" pitchFamily="34" charset="0"/>
              </a:rPr>
              <a:t> </a:t>
            </a:r>
            <a:r>
              <a:rPr lang="de-DE"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arrive</a:t>
            </a:r>
            <a:r>
              <a:rPr lang="de-DE" dirty="0">
                <a:latin typeface="Arial" panose="020B0604020202020204" pitchFamily="34" charset="0"/>
                <a:cs typeface="Arial" panose="020B0604020202020204" pitchFamily="34" charset="0"/>
              </a:rPr>
              <a:t> at q(a)=0.494. </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a:t>
            </a:r>
            <a:r>
              <a:rPr lang="de-DE" b="1" dirty="0" err="1">
                <a:latin typeface="Arial" panose="020B0604020202020204" pitchFamily="34" charset="0"/>
                <a:cs typeface="Arial" panose="020B0604020202020204" pitchFamily="34" charset="0"/>
              </a:rPr>
              <a:t>Genotypes</a:t>
            </a:r>
            <a:r>
              <a:rPr lang="de-DE" dirty="0">
                <a:latin typeface="Arial" panose="020B0604020202020204" pitchFamily="34" charset="0"/>
                <a:cs typeface="Arial" panose="020B0604020202020204" pitchFamily="34" charset="0"/>
              </a:rPr>
              <a:t>, </a:t>
            </a:r>
            <a:r>
              <a:rPr lang="de-DE" dirty="0">
                <a:solidFill>
                  <a:srgbClr val="C00000"/>
                </a:solidFill>
                <a:latin typeface="Arial" panose="020B0604020202020204" pitchFamily="34" charset="0"/>
                <a:cs typeface="Arial" panose="020B0604020202020204" pitchFamily="34" charset="0"/>
              </a:rPr>
              <a:t>Fitness</a:t>
            </a:r>
            <a:r>
              <a:rPr lang="de-DE" dirty="0">
                <a:latin typeface="Arial" panose="020B0604020202020204" pitchFamily="34" charset="0"/>
                <a:cs typeface="Arial" panose="020B0604020202020204" pitchFamily="34" charset="0"/>
              </a:rPr>
              <a:t>)</a:t>
            </a:r>
          </a:p>
          <a:p>
            <a:r>
              <a:rPr lang="de-DE" dirty="0">
                <a:latin typeface="Courier New" panose="02070309020205020404" pitchFamily="49" charset="0"/>
                <a:cs typeface="Courier New" panose="02070309020205020404" pitchFamily="49" charset="0"/>
              </a:rPr>
              <a:t>P(</a:t>
            </a:r>
            <a:r>
              <a:rPr lang="de-DE" b="1" dirty="0">
                <a:latin typeface="Courier New" panose="02070309020205020404" pitchFamily="49" charset="0"/>
                <a:cs typeface="Courier New" panose="02070309020205020404" pitchFamily="49" charset="0"/>
              </a:rPr>
              <a:t>AA</a:t>
            </a:r>
            <a:r>
              <a:rPr lang="de-DE" dirty="0">
                <a:latin typeface="Courier New" panose="02070309020205020404" pitchFamily="49" charset="0"/>
                <a:cs typeface="Courier New" panose="02070309020205020404" pitchFamily="49" charset="0"/>
              </a:rPr>
              <a:t>)=0.506;(</a:t>
            </a:r>
            <a:r>
              <a:rPr lang="de-DE" b="1" dirty="0">
                <a:latin typeface="Courier New" panose="02070309020205020404" pitchFamily="49" charset="0"/>
                <a:cs typeface="Courier New" panose="02070309020205020404" pitchFamily="49" charset="0"/>
              </a:rPr>
              <a:t>Aa</a:t>
            </a:r>
            <a:r>
              <a:rPr lang="de-DE" dirty="0">
                <a:latin typeface="Courier New" panose="02070309020205020404" pitchFamily="49" charset="0"/>
                <a:cs typeface="Courier New" panose="02070309020205020404" pitchFamily="49" charset="0"/>
              </a:rPr>
              <a:t>)=0; Q(</a:t>
            </a:r>
            <a:r>
              <a:rPr lang="de-DE" b="1" dirty="0" err="1">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aa</a:t>
            </a:r>
            <a:r>
              <a:rPr lang="de-DE" dirty="0">
                <a:latin typeface="Courier New" panose="02070309020205020404" pitchFamily="49" charset="0"/>
                <a:cs typeface="Courier New" panose="02070309020205020404" pitchFamily="49" charset="0"/>
              </a:rPr>
              <a:t>)=0.494 </a:t>
            </a:r>
          </a:p>
          <a:p>
            <a:r>
              <a:rPr lang="de-DE" dirty="0">
                <a:solidFill>
                  <a:srgbClr val="C00000"/>
                </a:solidFill>
                <a:latin typeface="Courier New" panose="02070309020205020404" pitchFamily="49" charset="0"/>
                <a:cs typeface="Courier New" panose="02070309020205020404" pitchFamily="49" charset="0"/>
              </a:rPr>
              <a:t>  1          -        </a:t>
            </a:r>
            <a:r>
              <a:rPr lang="de-DE" b="1" dirty="0">
                <a:solidFill>
                  <a:srgbClr val="C00000"/>
                </a:solidFill>
                <a:latin typeface="Courier New" panose="02070309020205020404" pitchFamily="49" charset="0"/>
                <a:cs typeface="Courier New" panose="02070309020205020404" pitchFamily="49" charset="0"/>
              </a:rPr>
              <a:t>1/</a:t>
            </a:r>
            <a:r>
              <a:rPr lang="de-DE" b="1" dirty="0">
                <a:solidFill>
                  <a:srgbClr val="C00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2</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Generation </a:t>
            </a:r>
            <a:r>
              <a:rPr lang="de-DE"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produces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gametes</a:t>
            </a:r>
            <a:r>
              <a:rPr lang="de-DE" dirty="0">
                <a:latin typeface="Arial" panose="020B0604020202020204" pitchFamily="34" charset="0"/>
                <a:cs typeface="Arial" panose="020B0604020202020204" pitchFamily="34" charset="0"/>
              </a:rPr>
              <a:t>:</a:t>
            </a:r>
          </a:p>
          <a:p>
            <a:r>
              <a:rPr lang="de-DE" dirty="0">
                <a:latin typeface="Arial" panose="020B0604020202020204" pitchFamily="34" charset="0"/>
                <a:cs typeface="Arial" panose="020B0604020202020204" pitchFamily="34" charset="0"/>
              </a:rPr>
              <a:t>AA►0.506/(0.506+0.494/</a:t>
            </a:r>
            <a:r>
              <a:rPr lang="de-DE"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dirty="0">
                <a:latin typeface="Arial" panose="020B0604020202020204" pitchFamily="34" charset="0"/>
                <a:cs typeface="Arial" panose="020B0604020202020204" pitchFamily="34" charset="0"/>
              </a:rPr>
              <a:t>) A-</a:t>
            </a:r>
            <a:r>
              <a:rPr lang="de-DE" dirty="0" err="1">
                <a:latin typeface="Arial" panose="020B0604020202020204" pitchFamily="34" charset="0"/>
                <a:cs typeface="Arial" panose="020B0604020202020204" pitchFamily="34" charset="0"/>
              </a:rPr>
              <a:t>gametes</a:t>
            </a:r>
            <a:r>
              <a:rPr lang="de-DE" dirty="0">
                <a:latin typeface="Arial" panose="020B0604020202020204" pitchFamily="34" charset="0"/>
                <a:cs typeface="Arial" panose="020B0604020202020204" pitchFamily="34" charset="0"/>
              </a:rPr>
              <a:t>.</a:t>
            </a:r>
          </a:p>
          <a:p>
            <a:r>
              <a:rPr lang="de-DE" dirty="0">
                <a:latin typeface="Arial" panose="020B0604020202020204" pitchFamily="34" charset="0"/>
                <a:cs typeface="Arial" panose="020B0604020202020204" pitchFamily="34" charset="0"/>
              </a:rPr>
              <a:t>		= 0.672 A-</a:t>
            </a:r>
            <a:r>
              <a:rPr lang="de-DE" dirty="0" err="1">
                <a:latin typeface="Arial" panose="020B0604020202020204" pitchFamily="34" charset="0"/>
                <a:cs typeface="Arial" panose="020B0604020202020204" pitchFamily="34" charset="0"/>
              </a:rPr>
              <a:t>gametes</a:t>
            </a:r>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aa</a:t>
            </a:r>
            <a:r>
              <a:rPr lang="de-DE" dirty="0">
                <a:latin typeface="Arial" panose="020B0604020202020204" pitchFamily="34" charset="0"/>
                <a:cs typeface="Arial" panose="020B0604020202020204" pitchFamily="34" charset="0"/>
              </a:rPr>
              <a:t> ►(0.494/2)/(0.506+0.494/</a:t>
            </a:r>
            <a:r>
              <a:rPr lang="de-DE"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dirty="0">
                <a:latin typeface="Arial" panose="020B0604020202020204" pitchFamily="34" charset="0"/>
                <a:cs typeface="Arial" panose="020B0604020202020204" pitchFamily="34" charset="0"/>
              </a:rPr>
              <a:t>) a-</a:t>
            </a:r>
            <a:r>
              <a:rPr lang="de-DE" dirty="0" err="1">
                <a:latin typeface="Arial" panose="020B0604020202020204" pitchFamily="34" charset="0"/>
                <a:cs typeface="Arial" panose="020B0604020202020204" pitchFamily="34" charset="0"/>
              </a:rPr>
              <a:t>gametes</a:t>
            </a:r>
            <a:r>
              <a:rPr lang="de-DE" dirty="0">
                <a:latin typeface="Arial" panose="020B0604020202020204" pitchFamily="34" charset="0"/>
                <a:cs typeface="Arial" panose="020B0604020202020204" pitchFamily="34" charset="0"/>
              </a:rPr>
              <a:t>.</a:t>
            </a:r>
          </a:p>
          <a:p>
            <a:r>
              <a:rPr lang="de-DE" dirty="0">
                <a:latin typeface="Arial" panose="020B0604020202020204" pitchFamily="34" charset="0"/>
                <a:cs typeface="Arial" panose="020B0604020202020204" pitchFamily="34" charset="0"/>
              </a:rPr>
              <a:t>		= 0.328 a-</a:t>
            </a:r>
            <a:r>
              <a:rPr lang="de-DE" dirty="0" err="1">
                <a:latin typeface="Arial" panose="020B0604020202020204" pitchFamily="34" charset="0"/>
                <a:cs typeface="Arial" panose="020B0604020202020204" pitchFamily="34" charset="0"/>
              </a:rPr>
              <a:t>gametes</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Hence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ratio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AA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aa</a:t>
            </a:r>
            <a:r>
              <a:rPr lang="de-DE" dirty="0">
                <a:latin typeface="Arial" panose="020B0604020202020204" pitchFamily="34" charset="0"/>
                <a:cs typeface="Arial" panose="020B0604020202020204" pitchFamily="34" charset="0"/>
              </a:rPr>
              <a:t> in </a:t>
            </a:r>
            <a:r>
              <a:rPr lang="de-DE" dirty="0" err="1">
                <a:solidFill>
                  <a:srgbClr val="7030A0"/>
                </a:solidFill>
                <a:latin typeface="Arial" panose="020B0604020202020204" pitchFamily="34" charset="0"/>
                <a:cs typeface="Arial" panose="020B0604020202020204" pitchFamily="34" charset="0"/>
              </a:rPr>
              <a:t>generation</a:t>
            </a:r>
            <a:r>
              <a:rPr lang="de-DE" dirty="0">
                <a:solidFill>
                  <a:srgbClr val="7030A0"/>
                </a:solidFill>
                <a:latin typeface="Arial" panose="020B0604020202020204" pitchFamily="34" charset="0"/>
                <a:cs typeface="Arial" panose="020B0604020202020204" pitchFamily="34" charset="0"/>
              </a:rPr>
              <a:t> </a:t>
            </a:r>
            <a:r>
              <a:rPr lang="de-DE"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r>
              <a:rPr lang="de-DE" dirty="0">
                <a:solidFill>
                  <a:srgbClr val="7030A0"/>
                </a:solidFill>
                <a:latin typeface="Arial" panose="020B0604020202020204" pitchFamily="34" charset="0"/>
                <a:cs typeface="Arial" panose="020B0604020202020204" pitchFamily="34" charset="0"/>
              </a:rPr>
              <a:t>:  </a:t>
            </a:r>
          </a:p>
          <a:p>
            <a:r>
              <a:rPr lang="de-DE" dirty="0">
                <a:solidFill>
                  <a:srgbClr val="7030A0"/>
                </a:solidFill>
                <a:latin typeface="Arial" panose="020B0604020202020204" pitchFamily="34" charset="0"/>
                <a:cs typeface="Arial" panose="020B0604020202020204" pitchFamily="34" charset="0"/>
              </a:rPr>
              <a:t>P(AA) = p(A) = 0.672</a:t>
            </a:r>
          </a:p>
          <a:p>
            <a:r>
              <a:rPr lang="de-DE" dirty="0">
                <a:solidFill>
                  <a:srgbClr val="7030A0"/>
                </a:solidFill>
                <a:latin typeface="Arial" panose="020B0604020202020204" pitchFamily="34" charset="0"/>
                <a:cs typeface="Arial" panose="020B0604020202020204" pitchFamily="34" charset="0"/>
              </a:rPr>
              <a:t>Q(</a:t>
            </a:r>
            <a:r>
              <a:rPr lang="de-DE" dirty="0" err="1">
                <a:solidFill>
                  <a:srgbClr val="7030A0"/>
                </a:solidFill>
                <a:latin typeface="Arial" panose="020B0604020202020204" pitchFamily="34" charset="0"/>
                <a:cs typeface="Arial" panose="020B0604020202020204" pitchFamily="34" charset="0"/>
              </a:rPr>
              <a:t>aa</a:t>
            </a:r>
            <a:r>
              <a:rPr lang="de-DE" dirty="0">
                <a:solidFill>
                  <a:srgbClr val="7030A0"/>
                </a:solidFill>
                <a:latin typeface="Arial" panose="020B0604020202020204" pitchFamily="34" charset="0"/>
                <a:cs typeface="Arial" panose="020B0604020202020204" pitchFamily="34" charset="0"/>
              </a:rPr>
              <a:t>) = q(a) =  0.328.</a:t>
            </a:r>
            <a:br>
              <a:rPr lang="de-DE" sz="1200" dirty="0">
                <a:solidFill>
                  <a:srgbClr val="7030A0"/>
                </a:solidFill>
                <a:latin typeface="Arial" panose="020B0604020202020204" pitchFamily="34" charset="0"/>
                <a:cs typeface="Arial" panose="020B0604020202020204" pitchFamily="34" charset="0"/>
              </a:rPr>
            </a:br>
            <a:r>
              <a:rPr lang="de-DE" sz="1200" dirty="0">
                <a:solidFill>
                  <a:srgbClr val="7030A0"/>
                </a:solidFill>
                <a:latin typeface="Arial" panose="020B0604020202020204" pitchFamily="34" charset="0"/>
                <a:cs typeface="Arial" panose="020B0604020202020204" pitchFamily="34" charset="0"/>
              </a:rPr>
              <a:t>  </a:t>
            </a:r>
            <a:br>
              <a:rPr lang="de-DE" sz="1200" dirty="0">
                <a:solidFill>
                  <a:srgbClr val="7030A0"/>
                </a:solidFill>
                <a:latin typeface="Arial" panose="020B0604020202020204" pitchFamily="34" charset="0"/>
                <a:cs typeface="Arial" panose="020B0604020202020204" pitchFamily="34" charset="0"/>
              </a:rPr>
            </a:br>
            <a:r>
              <a:rPr lang="de-DE" dirty="0">
                <a:solidFill>
                  <a:srgbClr val="7030A0"/>
                </a:solidFill>
                <a:latin typeface="Arial" panose="020B0604020202020204" pitchFamily="34" charset="0"/>
                <a:cs typeface="Arial" panose="020B0604020202020204" pitchFamily="34" charset="0"/>
              </a:rPr>
              <a:t>|</a:t>
            </a:r>
            <a:r>
              <a:rPr lang="el-GR"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a:t>
            </a:r>
            <a:r>
              <a:rPr lang="de-DE"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a:t>
            </a:r>
            <a:r>
              <a:rPr lang="de-DE" dirty="0">
                <a:solidFill>
                  <a:srgbClr val="7030A0"/>
                </a:solidFill>
                <a:latin typeface="Arial" panose="020B0604020202020204" pitchFamily="34" charset="0"/>
                <a:cs typeface="Arial" panose="020B0604020202020204" pitchFamily="34" charset="0"/>
              </a:rPr>
              <a:t>=0.494-0.328=</a:t>
            </a:r>
            <a:r>
              <a:rPr lang="de-DE" sz="20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0.166</a:t>
            </a:r>
            <a:r>
              <a:rPr lang="de-DE" dirty="0">
                <a:solidFill>
                  <a:srgbClr val="7030A0"/>
                </a:solidFill>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p:txBody>
      </p:sp>
      <p:sp>
        <p:nvSpPr>
          <p:cNvPr id="86" name="Right Triangle 85"/>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19</a:t>
            </a:fld>
            <a:endParaRPr lang="en-US" sz="2400" dirty="0">
              <a:latin typeface="Arial" panose="020B0604020202020204" pitchFamily="34" charset="0"/>
              <a:cs typeface="Arial" panose="020B0604020202020204" pitchFamily="34" charset="0"/>
            </a:endParaRPr>
          </a:p>
        </p:txBody>
      </p:sp>
      <p:cxnSp>
        <p:nvCxnSpPr>
          <p:cNvPr id="4" name="Straight Connector 3"/>
          <p:cNvCxnSpPr/>
          <p:nvPr/>
        </p:nvCxnSpPr>
        <p:spPr>
          <a:xfrm>
            <a:off x="1060019" y="3385138"/>
            <a:ext cx="57456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211479" y="3376672"/>
            <a:ext cx="0" cy="1987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TextBox 78"/>
              <p:cNvSpPr txBox="1"/>
              <p:nvPr/>
            </p:nvSpPr>
            <p:spPr>
              <a:xfrm>
                <a:off x="3577460" y="2537674"/>
                <a:ext cx="2736888" cy="1444370"/>
              </a:xfrm>
              <a:prstGeom prst="rect">
                <a:avLst/>
              </a:prstGeom>
              <a:solidFill>
                <a:schemeClr val="bg1"/>
              </a:solidFill>
              <a:effectLst>
                <a:outerShdw blurRad="50800" dist="38100" dir="2700000" algn="tl" rotWithShape="0">
                  <a:srgbClr val="7030A0">
                    <a:alpha val="40000"/>
                  </a:srgbClr>
                </a:outerShdw>
              </a:effectLst>
            </p:spPr>
            <p:txBody>
              <a:bodyPr wrap="square" rtlCol="0">
                <a:spAutoFit/>
              </a:bodyPr>
              <a:lstStyle/>
              <a:p>
                <a:r>
                  <a:rPr lang="de-DE" dirty="0">
                    <a:latin typeface="Arial" panose="020B0604020202020204" pitchFamily="34" charset="0"/>
                    <a:cs typeface="Arial" panose="020B0604020202020204" pitchFamily="34" charset="0"/>
                  </a:rPr>
                  <a:t>Algebra: </a:t>
                </a:r>
              </a:p>
              <a:p>
                <a:r>
                  <a:rPr lang="de-DE" dirty="0">
                    <a:latin typeface="Arial" panose="020B0604020202020204" pitchFamily="34" charset="0"/>
                    <a:cs typeface="Arial" panose="020B0604020202020204" pitchFamily="34" charset="0"/>
                  </a:rPr>
                  <a:t>Per </a:t>
                </a:r>
                <a:r>
                  <a:rPr lang="de-DE" dirty="0" err="1">
                    <a:latin typeface="Arial" panose="020B0604020202020204" pitchFamily="34" charset="0"/>
                    <a:cs typeface="Arial" panose="020B0604020202020204" pitchFamily="34" charset="0"/>
                  </a:rPr>
                  <a:t>one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step</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Selection</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Change in q(a) </a:t>
                </a:r>
                <a:r>
                  <a:rPr lang="de-DE" dirty="0" err="1">
                    <a:latin typeface="Arial" panose="020B0604020202020204" pitchFamily="34" charset="0"/>
                    <a:cs typeface="Arial" panose="020B0604020202020204" pitchFamily="34" charset="0"/>
                  </a:rPr>
                  <a:t>is</a:t>
                </a:r>
                <a:r>
                  <a:rPr lang="de-DE"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Δ</a:t>
                </a:r>
                <a:r>
                  <a:rPr lang="de-DE" dirty="0">
                    <a:latin typeface="Arial" panose="020B0604020202020204" pitchFamily="34" charset="0"/>
                    <a:cs typeface="Arial" panose="020B0604020202020204" pitchFamily="34" charset="0"/>
                  </a:rPr>
                  <a:t>q</a:t>
                </a:r>
                <a:endParaRPr lang="de-DE"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en-GB" smtClean="0">
                          <a:solidFill>
                            <a:srgbClr val="7030A0"/>
                          </a:solidFill>
                          <a:effectLst>
                            <a:outerShdw blurRad="38100" dist="38100" dir="2700000" algn="tl">
                              <a:srgbClr val="000000">
                                <a:alpha val="43137"/>
                              </a:srgbClr>
                            </a:outerShdw>
                          </a:effectLst>
                          <a:latin typeface="Cambria Math" panose="02040503050406030204" pitchFamily="18" charset="0"/>
                        </a:rPr>
                        <m:t>Δq</m:t>
                      </m:r>
                      <m:r>
                        <a:rPr lang="en-GB">
                          <a:latin typeface="Cambria Math" panose="02040503050406030204" pitchFamily="18" charset="0"/>
                        </a:rPr>
                        <m:t>= </m:t>
                      </m:r>
                      <m:r>
                        <a:rPr lang="en-GB" i="1">
                          <a:latin typeface="Cambria Math" panose="02040503050406030204" pitchFamily="18" charset="0"/>
                        </a:rPr>
                        <m:t>−</m:t>
                      </m:r>
                      <m:r>
                        <m:rPr>
                          <m:sty m:val="p"/>
                        </m:rPr>
                        <a:rPr lang="en-GB">
                          <a:latin typeface="Cambria Math" panose="02040503050406030204" pitchFamily="18" charset="0"/>
                        </a:rPr>
                        <m:t>pq</m:t>
                      </m:r>
                      <m:r>
                        <a:rPr lang="en-GB">
                          <a:latin typeface="Cambria Math" panose="02040503050406030204" pitchFamily="18" charset="0"/>
                        </a:rPr>
                        <m:t>  </m:t>
                      </m:r>
                      <m:f>
                        <m:fPr>
                          <m:ctrlPr>
                            <a:rPr lang="en-GB" i="1">
                              <a:latin typeface="Cambria Math" panose="02040503050406030204" pitchFamily="18" charset="0"/>
                            </a:rPr>
                          </m:ctrlPr>
                        </m:fPr>
                        <m:num>
                          <m:r>
                            <m:rPr>
                              <m:sty m:val="p"/>
                            </m:rPr>
                            <a:rPr lang="en-GB">
                              <a:latin typeface="Cambria Math" panose="02040503050406030204" pitchFamily="18" charset="0"/>
                            </a:rPr>
                            <m:t>s</m:t>
                          </m:r>
                        </m:num>
                        <m:den>
                          <m:r>
                            <a:rPr lang="en-GB">
                              <a:latin typeface="Cambria Math" panose="02040503050406030204" pitchFamily="18" charset="0"/>
                            </a:rPr>
                            <m:t>1</m:t>
                          </m:r>
                          <m:r>
                            <a:rPr lang="en-GB" i="1">
                              <a:latin typeface="Cambria Math" panose="02040503050406030204" pitchFamily="18" charset="0"/>
                            </a:rPr>
                            <m:t>−</m:t>
                          </m:r>
                          <m:r>
                            <m:rPr>
                              <m:sty m:val="p"/>
                            </m:rPr>
                            <a:rPr lang="en-GB">
                              <a:latin typeface="Cambria Math" panose="02040503050406030204" pitchFamily="18" charset="0"/>
                            </a:rPr>
                            <m:t>sq</m:t>
                          </m:r>
                        </m:den>
                      </m:f>
                      <m:r>
                        <a:rPr lang="en-GB">
                          <a:latin typeface="Cambria Math" panose="02040503050406030204" pitchFamily="18" charset="0"/>
                        </a:rPr>
                        <m:t> </m:t>
                      </m:r>
                    </m:oMath>
                  </m:oMathPara>
                </a14:m>
                <a:endParaRPr lang="en-GB" dirty="0"/>
              </a:p>
            </p:txBody>
          </p:sp>
        </mc:Choice>
        <mc:Fallback xmlns="">
          <p:sp>
            <p:nvSpPr>
              <p:cNvPr id="79" name="TextBox 78"/>
              <p:cNvSpPr txBox="1">
                <a:spLocks noRot="1" noChangeAspect="1" noMove="1" noResize="1" noEditPoints="1" noAdjustHandles="1" noChangeArrowheads="1" noChangeShapeType="1" noTextEdit="1"/>
              </p:cNvSpPr>
              <p:nvPr/>
            </p:nvSpPr>
            <p:spPr>
              <a:xfrm>
                <a:off x="3577460" y="2537674"/>
                <a:ext cx="2736888" cy="1444370"/>
              </a:xfrm>
              <a:prstGeom prst="rect">
                <a:avLst/>
              </a:prstGeom>
              <a:blipFill>
                <a:blip r:embed="rId3"/>
                <a:stretch>
                  <a:fillRect/>
                </a:stretch>
              </a:blipFill>
              <a:effectLst>
                <a:outerShdw blurRad="50800" dist="38100" dir="2700000" algn="tl" rotWithShape="0">
                  <a:srgbClr val="7030A0">
                    <a:alpha val="40000"/>
                  </a:srgbClr>
                </a:outerShdw>
              </a:effectLst>
            </p:spPr>
            <p:txBody>
              <a:bodyPr/>
              <a:lstStyle/>
              <a:p>
                <a:r>
                  <a:rPr lang="en-GB">
                    <a:noFill/>
                  </a:rPr>
                  <a:t> </a:t>
                </a:r>
              </a:p>
            </p:txBody>
          </p:sp>
        </mc:Fallback>
      </mc:AlternateContent>
      <p:cxnSp>
        <p:nvCxnSpPr>
          <p:cNvPr id="90" name="Straight Connector 89"/>
          <p:cNvCxnSpPr/>
          <p:nvPr/>
        </p:nvCxnSpPr>
        <p:spPr>
          <a:xfrm>
            <a:off x="1055783" y="4066704"/>
            <a:ext cx="5745619" cy="0"/>
          </a:xfrm>
          <a:prstGeom prst="line">
            <a:avLst/>
          </a:prstGeom>
          <a:ln>
            <a:solidFill>
              <a:srgbClr val="7030A0"/>
            </a:solidFill>
          </a:ln>
          <a:effectLst>
            <a:outerShdw blurRad="50800" dist="38100" dir="2700000" algn="tl" rotWithShape="0">
              <a:srgbClr val="7030A0">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325782" y="4068000"/>
            <a:ext cx="0" cy="1296000"/>
          </a:xfrm>
          <a:prstGeom prst="line">
            <a:avLst/>
          </a:prstGeom>
          <a:ln>
            <a:solidFill>
              <a:srgbClr val="7030A0"/>
            </a:solidFill>
          </a:ln>
          <a:effectLst>
            <a:outerShdw blurRad="50800" dist="38100" dir="2700000" algn="tl" rotWithShape="0">
              <a:srgbClr val="7030A0">
                <a:alpha val="40000"/>
              </a:srgbClr>
            </a:outerShdw>
          </a:effectLst>
        </p:spPr>
        <p:style>
          <a:lnRef idx="1">
            <a:schemeClr val="accent1"/>
          </a:lnRef>
          <a:fillRef idx="0">
            <a:schemeClr val="accent1"/>
          </a:fillRef>
          <a:effectRef idx="0">
            <a:schemeClr val="accent1"/>
          </a:effectRef>
          <a:fontRef idx="minor">
            <a:schemeClr val="tx1"/>
          </a:fontRef>
        </p:style>
      </p:cxnSp>
      <p:sp>
        <p:nvSpPr>
          <p:cNvPr id="82" name="Down Arrow 81"/>
          <p:cNvSpPr/>
          <p:nvPr/>
        </p:nvSpPr>
        <p:spPr>
          <a:xfrm>
            <a:off x="2349508" y="3385138"/>
            <a:ext cx="224367" cy="681566"/>
          </a:xfrm>
          <a:prstGeom prst="downArrow">
            <a:avLst/>
          </a:prstGeom>
          <a:solidFill>
            <a:schemeClr val="tx1">
              <a:lumMod val="50000"/>
              <a:lumOff val="50000"/>
            </a:schemeClr>
          </a:solidFill>
          <a:ln w="1905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Line 47"/>
          <p:cNvSpPr>
            <a:spLocks noChangeShapeType="1"/>
          </p:cNvSpPr>
          <p:nvPr/>
        </p:nvSpPr>
        <p:spPr bwMode="auto">
          <a:xfrm>
            <a:off x="2316798" y="5363784"/>
            <a:ext cx="0" cy="84975"/>
          </a:xfrm>
          <a:prstGeom prst="line">
            <a:avLst/>
          </a:prstGeom>
          <a:noFill/>
          <a:ln w="36513">
            <a:solidFill>
              <a:srgbClr val="7030A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a:extLst>
              <a:ext uri="{FF2B5EF4-FFF2-40B4-BE49-F238E27FC236}">
                <a16:creationId xmlns:a16="http://schemas.microsoft.com/office/drawing/2014/main" id="{5B5503A0-4F67-4EAD-AAB6-F2C775534744}"/>
              </a:ext>
            </a:extLst>
          </p:cNvPr>
          <p:cNvSpPr txBox="1"/>
          <p:nvPr/>
        </p:nvSpPr>
        <p:spPr>
          <a:xfrm>
            <a:off x="5088644" y="4944180"/>
            <a:ext cx="1366408"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Urbatzka</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17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2000"/>
                                        <p:tgtEl>
                                          <p:spTgt spid="79"/>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ipe(left)">
                                      <p:cBhvr>
                                        <p:cTn id="11" dur="2250"/>
                                        <p:tgtEl>
                                          <p:spTgt spid="90"/>
                                        </p:tgtEl>
                                      </p:cBhvr>
                                    </p:animEffect>
                                  </p:childTnLst>
                                </p:cTn>
                              </p:par>
                            </p:childTnLst>
                          </p:cTn>
                        </p:par>
                        <p:par>
                          <p:cTn id="12" fill="hold">
                            <p:stCondLst>
                              <p:cond delay="4250"/>
                            </p:stCondLst>
                            <p:childTnLst>
                              <p:par>
                                <p:cTn id="13" presetID="22" presetClass="entr" presetSubtype="1"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up)">
                                      <p:cBhvr>
                                        <p:cTn id="15" dur="25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5"/>
          <p:cNvSpPr txBox="1"/>
          <p:nvPr/>
        </p:nvSpPr>
        <p:spPr>
          <a:xfrm>
            <a:off x="11630100" y="6346567"/>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a:t>
            </a:fld>
            <a:endParaRPr lang="en-US" sz="2400" dirty="0">
              <a:latin typeface="Arial" panose="020B0604020202020204" pitchFamily="34" charset="0"/>
              <a:cs typeface="Arial" panose="020B0604020202020204" pitchFamily="34" charset="0"/>
            </a:endParaRPr>
          </a:p>
        </p:txBody>
      </p:sp>
      <p:sp>
        <p:nvSpPr>
          <p:cNvPr id="10" name="Text Box 3"/>
          <p:cNvSpPr txBox="1">
            <a:spLocks noChangeArrowheads="1"/>
          </p:cNvSpPr>
          <p:nvPr/>
        </p:nvSpPr>
        <p:spPr bwMode="auto">
          <a:xfrm>
            <a:off x="72000" y="36000"/>
            <a:ext cx="12026833" cy="1077218"/>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spcBef>
                <a:spcPct val="50000"/>
              </a:spcBef>
            </a:pPr>
            <a:r>
              <a:rPr lang="de-DE" altLang="de-DE" sz="3200" dirty="0" err="1">
                <a:latin typeface="Arial" panose="020B0604020202020204" pitchFamily="34" charset="0"/>
                <a:cs typeface="Arial" panose="020B0604020202020204" pitchFamily="34" charset="0"/>
              </a:rPr>
              <a:t>Sequential</a:t>
            </a:r>
            <a:r>
              <a:rPr lang="de-DE" altLang="de-DE" sz="3200" dirty="0">
                <a:latin typeface="Arial" panose="020B0604020202020204" pitchFamily="34" charset="0"/>
                <a:cs typeface="Arial" panose="020B0604020202020204" pitchFamily="34" charset="0"/>
              </a:rPr>
              <a:t> </a:t>
            </a:r>
            <a:r>
              <a:rPr lang="de-DE" altLang="de-DE" sz="3200" dirty="0" err="1">
                <a:latin typeface="Arial" panose="020B0604020202020204" pitchFamily="34" charset="0"/>
                <a:cs typeface="Arial" panose="020B0604020202020204" pitchFamily="34" charset="0"/>
              </a:rPr>
              <a:t>Number</a:t>
            </a:r>
            <a:r>
              <a:rPr lang="de-DE" altLang="de-DE" sz="3200" dirty="0">
                <a:latin typeface="Arial" panose="020B0604020202020204" pitchFamily="34" charset="0"/>
                <a:cs typeface="Arial" panose="020B0604020202020204" pitchFamily="34" charset="0"/>
              </a:rPr>
              <a:t>: #7 </a:t>
            </a:r>
            <a:br>
              <a:rPr lang="de-DE" altLang="de-DE" sz="3200" dirty="0">
                <a:latin typeface="Arial" panose="020B0604020202020204" pitchFamily="34" charset="0"/>
                <a:cs typeface="Arial" panose="020B0604020202020204" pitchFamily="34" charset="0"/>
              </a:rPr>
            </a:br>
            <a:r>
              <a:rPr lang="de-DE" altLang="de-DE"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UNPLAB-PopGen_Ch-6[</a:t>
            </a:r>
            <a:r>
              <a:rPr lang="de-DE" altLang="de-DE"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Selection</a:t>
            </a:r>
            <a:r>
              <a:rPr lang="de-DE" altLang="de-DE"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de-DE" altLang="de-DE"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308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131233" y="922867"/>
            <a:ext cx="7298267" cy="53043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218686" y="1015552"/>
            <a:ext cx="6751673" cy="4933753"/>
            <a:chOff x="218686" y="1015552"/>
            <a:chExt cx="6751673" cy="4933753"/>
          </a:xfrm>
        </p:grpSpPr>
        <p:sp>
          <p:nvSpPr>
            <p:cNvPr id="7" name="Line 6"/>
            <p:cNvSpPr>
              <a:spLocks noChangeShapeType="1"/>
            </p:cNvSpPr>
            <p:nvPr/>
          </p:nvSpPr>
          <p:spPr bwMode="auto">
            <a:xfrm flipV="1">
              <a:off x="1060019"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7"/>
            <p:cNvSpPr>
              <a:spLocks noChangeShapeType="1"/>
            </p:cNvSpPr>
            <p:nvPr/>
          </p:nvSpPr>
          <p:spPr bwMode="auto">
            <a:xfrm flipV="1">
              <a:off x="6805638"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8"/>
            <p:cNvSpPr>
              <a:spLocks noChangeShapeType="1"/>
            </p:cNvSpPr>
            <p:nvPr/>
          </p:nvSpPr>
          <p:spPr bwMode="auto">
            <a:xfrm flipH="1">
              <a:off x="969814" y="536378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9"/>
            <p:cNvSpPr>
              <a:spLocks noChangeShapeType="1"/>
            </p:cNvSpPr>
            <p:nvPr/>
          </p:nvSpPr>
          <p:spPr bwMode="auto">
            <a:xfrm>
              <a:off x="6805638" y="536378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a:spLocks noChangeArrowheads="1"/>
            </p:cNvSpPr>
            <p:nvPr/>
          </p:nvSpPr>
          <p:spPr bwMode="auto">
            <a:xfrm>
              <a:off x="560627" y="526442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Line 11"/>
            <p:cNvSpPr>
              <a:spLocks noChangeShapeType="1"/>
            </p:cNvSpPr>
            <p:nvPr/>
          </p:nvSpPr>
          <p:spPr bwMode="auto">
            <a:xfrm flipH="1">
              <a:off x="969814" y="4966359"/>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2"/>
            <p:cNvSpPr>
              <a:spLocks noChangeShapeType="1"/>
            </p:cNvSpPr>
            <p:nvPr/>
          </p:nvSpPr>
          <p:spPr bwMode="auto">
            <a:xfrm>
              <a:off x="6805638" y="4966359"/>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p:cNvSpPr>
              <a:spLocks noChangeArrowheads="1"/>
            </p:cNvSpPr>
            <p:nvPr/>
          </p:nvSpPr>
          <p:spPr bwMode="auto">
            <a:xfrm>
              <a:off x="560627" y="4868311"/>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Line 14"/>
            <p:cNvSpPr>
              <a:spLocks noChangeShapeType="1"/>
            </p:cNvSpPr>
            <p:nvPr/>
          </p:nvSpPr>
          <p:spPr bwMode="auto">
            <a:xfrm flipH="1">
              <a:off x="969814" y="457024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5"/>
            <p:cNvSpPr>
              <a:spLocks noChangeShapeType="1"/>
            </p:cNvSpPr>
            <p:nvPr/>
          </p:nvSpPr>
          <p:spPr bwMode="auto">
            <a:xfrm>
              <a:off x="6805638" y="457024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a:spLocks noChangeArrowheads="1"/>
            </p:cNvSpPr>
            <p:nvPr/>
          </p:nvSpPr>
          <p:spPr bwMode="auto">
            <a:xfrm>
              <a:off x="560627" y="446958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Line 17"/>
            <p:cNvSpPr>
              <a:spLocks noChangeShapeType="1"/>
            </p:cNvSpPr>
            <p:nvPr/>
          </p:nvSpPr>
          <p:spPr bwMode="auto">
            <a:xfrm flipH="1">
              <a:off x="969814" y="417151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8"/>
            <p:cNvSpPr>
              <a:spLocks noChangeShapeType="1"/>
            </p:cNvSpPr>
            <p:nvPr/>
          </p:nvSpPr>
          <p:spPr bwMode="auto">
            <a:xfrm>
              <a:off x="6805638" y="417151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p:cNvSpPr>
              <a:spLocks noChangeArrowheads="1"/>
            </p:cNvSpPr>
            <p:nvPr/>
          </p:nvSpPr>
          <p:spPr bwMode="auto">
            <a:xfrm>
              <a:off x="560627" y="4073467"/>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Line 20"/>
            <p:cNvSpPr>
              <a:spLocks noChangeShapeType="1"/>
            </p:cNvSpPr>
            <p:nvPr/>
          </p:nvSpPr>
          <p:spPr bwMode="auto">
            <a:xfrm flipH="1">
              <a:off x="969814" y="377540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1"/>
            <p:cNvSpPr>
              <a:spLocks noChangeShapeType="1"/>
            </p:cNvSpPr>
            <p:nvPr/>
          </p:nvSpPr>
          <p:spPr bwMode="auto">
            <a:xfrm>
              <a:off x="6805638" y="377540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Rectangle 22"/>
            <p:cNvSpPr>
              <a:spLocks noChangeArrowheads="1"/>
            </p:cNvSpPr>
            <p:nvPr/>
          </p:nvSpPr>
          <p:spPr bwMode="auto">
            <a:xfrm>
              <a:off x="560627" y="36760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Line 23"/>
            <p:cNvSpPr>
              <a:spLocks noChangeShapeType="1"/>
            </p:cNvSpPr>
            <p:nvPr/>
          </p:nvSpPr>
          <p:spPr bwMode="auto">
            <a:xfrm flipH="1">
              <a:off x="969814" y="337667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4"/>
            <p:cNvSpPr>
              <a:spLocks noChangeShapeType="1"/>
            </p:cNvSpPr>
            <p:nvPr/>
          </p:nvSpPr>
          <p:spPr bwMode="auto">
            <a:xfrm>
              <a:off x="6805638" y="337667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a:spLocks noChangeArrowheads="1"/>
            </p:cNvSpPr>
            <p:nvPr/>
          </p:nvSpPr>
          <p:spPr bwMode="auto">
            <a:xfrm>
              <a:off x="560627" y="3278624"/>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Line 26"/>
            <p:cNvSpPr>
              <a:spLocks noChangeShapeType="1"/>
            </p:cNvSpPr>
            <p:nvPr/>
          </p:nvSpPr>
          <p:spPr bwMode="auto">
            <a:xfrm flipH="1">
              <a:off x="969814" y="2980558"/>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7"/>
            <p:cNvSpPr>
              <a:spLocks noChangeShapeType="1"/>
            </p:cNvSpPr>
            <p:nvPr/>
          </p:nvSpPr>
          <p:spPr bwMode="auto">
            <a:xfrm>
              <a:off x="6805638" y="2980558"/>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Rectangle 28"/>
            <p:cNvSpPr>
              <a:spLocks noChangeArrowheads="1"/>
            </p:cNvSpPr>
            <p:nvPr/>
          </p:nvSpPr>
          <p:spPr bwMode="auto">
            <a:xfrm>
              <a:off x="560627" y="288120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Line 29"/>
            <p:cNvSpPr>
              <a:spLocks noChangeShapeType="1"/>
            </p:cNvSpPr>
            <p:nvPr/>
          </p:nvSpPr>
          <p:spPr bwMode="auto">
            <a:xfrm flipH="1">
              <a:off x="969814" y="258313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30"/>
            <p:cNvSpPr>
              <a:spLocks noChangeShapeType="1"/>
            </p:cNvSpPr>
            <p:nvPr/>
          </p:nvSpPr>
          <p:spPr bwMode="auto">
            <a:xfrm>
              <a:off x="6805638" y="258313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31"/>
            <p:cNvSpPr>
              <a:spLocks noChangeArrowheads="1"/>
            </p:cNvSpPr>
            <p:nvPr/>
          </p:nvSpPr>
          <p:spPr bwMode="auto">
            <a:xfrm>
              <a:off x="560627" y="2483780"/>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Line 32"/>
            <p:cNvSpPr>
              <a:spLocks noChangeShapeType="1"/>
            </p:cNvSpPr>
            <p:nvPr/>
          </p:nvSpPr>
          <p:spPr bwMode="auto">
            <a:xfrm flipH="1">
              <a:off x="969814" y="218571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3"/>
            <p:cNvSpPr>
              <a:spLocks noChangeShapeType="1"/>
            </p:cNvSpPr>
            <p:nvPr/>
          </p:nvSpPr>
          <p:spPr bwMode="auto">
            <a:xfrm>
              <a:off x="6805638" y="218571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Rectangle 34"/>
            <p:cNvSpPr>
              <a:spLocks noChangeArrowheads="1"/>
            </p:cNvSpPr>
            <p:nvPr/>
          </p:nvSpPr>
          <p:spPr bwMode="auto">
            <a:xfrm>
              <a:off x="560627" y="2086359"/>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Line 35"/>
            <p:cNvSpPr>
              <a:spLocks noChangeShapeType="1"/>
            </p:cNvSpPr>
            <p:nvPr/>
          </p:nvSpPr>
          <p:spPr bwMode="auto">
            <a:xfrm flipH="1">
              <a:off x="969814" y="178829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36"/>
            <p:cNvSpPr>
              <a:spLocks noChangeShapeType="1"/>
            </p:cNvSpPr>
            <p:nvPr/>
          </p:nvSpPr>
          <p:spPr bwMode="auto">
            <a:xfrm>
              <a:off x="6805638" y="178829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Rectangle 37"/>
            <p:cNvSpPr>
              <a:spLocks noChangeArrowheads="1"/>
            </p:cNvSpPr>
            <p:nvPr/>
          </p:nvSpPr>
          <p:spPr bwMode="auto">
            <a:xfrm>
              <a:off x="560627" y="16902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Line 38"/>
            <p:cNvSpPr>
              <a:spLocks noChangeShapeType="1"/>
            </p:cNvSpPr>
            <p:nvPr/>
          </p:nvSpPr>
          <p:spPr bwMode="auto">
            <a:xfrm flipH="1">
              <a:off x="969814" y="139087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39"/>
            <p:cNvSpPr>
              <a:spLocks noChangeShapeType="1"/>
            </p:cNvSpPr>
            <p:nvPr/>
          </p:nvSpPr>
          <p:spPr bwMode="auto">
            <a:xfrm>
              <a:off x="6805638" y="139087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Rectangle 40"/>
            <p:cNvSpPr>
              <a:spLocks noChangeArrowheads="1"/>
            </p:cNvSpPr>
            <p:nvPr/>
          </p:nvSpPr>
          <p:spPr bwMode="auto">
            <a:xfrm>
              <a:off x="560627" y="129151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rot="16200000">
              <a:off x="-1455811" y="3238827"/>
              <a:ext cx="3625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Frequency of </a:t>
              </a:r>
              <a:r>
                <a:rPr kumimoji="0" lang="en-US" altLang="en-US" b="0" i="0" u="none" strike="noStrike" cap="none" normalizeH="0" baseline="0" dirty="0" err="1">
                  <a:ln>
                    <a:noFill/>
                  </a:ln>
                  <a:solidFill>
                    <a:srgbClr val="000000"/>
                  </a:solidFill>
                  <a:effectLst/>
                  <a:latin typeface="Arial" panose="020B0604020202020204" pitchFamily="34" charset="0"/>
                </a:rPr>
                <a:t>unfavourable</a:t>
              </a:r>
              <a:r>
                <a:rPr kumimoji="0" lang="en-US" altLang="en-US" b="0" i="0" u="none" strike="noStrike" cap="none" normalizeH="0" baseline="0" dirty="0">
                  <a:ln>
                    <a:noFill/>
                  </a:ln>
                  <a:solidFill>
                    <a:srgbClr val="000000"/>
                  </a:solidFill>
                  <a:effectLst/>
                  <a:latin typeface="Arial" panose="020B0604020202020204" pitchFamily="34" charset="0"/>
                </a:rPr>
                <a:t> allele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43" name="Line 42"/>
            <p:cNvSpPr>
              <a:spLocks noChangeShapeType="1"/>
            </p:cNvSpPr>
            <p:nvPr/>
          </p:nvSpPr>
          <p:spPr bwMode="auto">
            <a:xfrm>
              <a:off x="1060019" y="536378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43"/>
            <p:cNvSpPr>
              <a:spLocks noChangeShapeType="1"/>
            </p:cNvSpPr>
            <p:nvPr/>
          </p:nvSpPr>
          <p:spPr bwMode="auto">
            <a:xfrm>
              <a:off x="1060019" y="139087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44"/>
            <p:cNvSpPr>
              <a:spLocks noChangeShapeType="1"/>
            </p:cNvSpPr>
            <p:nvPr/>
          </p:nvSpPr>
          <p:spPr bwMode="auto">
            <a:xfrm>
              <a:off x="106001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45"/>
            <p:cNvSpPr>
              <a:spLocks noChangeShapeType="1"/>
            </p:cNvSpPr>
            <p:nvPr/>
          </p:nvSpPr>
          <p:spPr bwMode="auto">
            <a:xfrm flipV="1">
              <a:off x="106001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p:cNvSpPr>
              <a:spLocks noChangeArrowheads="1"/>
            </p:cNvSpPr>
            <p:nvPr/>
          </p:nvSpPr>
          <p:spPr bwMode="auto">
            <a:xfrm>
              <a:off x="954126"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Line 47"/>
            <p:cNvSpPr>
              <a:spLocks noChangeShapeType="1"/>
            </p:cNvSpPr>
            <p:nvPr/>
          </p:nvSpPr>
          <p:spPr bwMode="auto">
            <a:xfrm>
              <a:off x="163523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48"/>
            <p:cNvSpPr>
              <a:spLocks noChangeShapeType="1"/>
            </p:cNvSpPr>
            <p:nvPr/>
          </p:nvSpPr>
          <p:spPr bwMode="auto">
            <a:xfrm flipV="1">
              <a:off x="163523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Rectangle 49"/>
            <p:cNvSpPr>
              <a:spLocks noChangeArrowheads="1"/>
            </p:cNvSpPr>
            <p:nvPr/>
          </p:nvSpPr>
          <p:spPr bwMode="auto">
            <a:xfrm>
              <a:off x="1529342"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Line 50"/>
            <p:cNvSpPr>
              <a:spLocks noChangeShapeType="1"/>
            </p:cNvSpPr>
            <p:nvPr/>
          </p:nvSpPr>
          <p:spPr bwMode="auto">
            <a:xfrm>
              <a:off x="220914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51"/>
            <p:cNvSpPr>
              <a:spLocks noChangeShapeType="1"/>
            </p:cNvSpPr>
            <p:nvPr/>
          </p:nvSpPr>
          <p:spPr bwMode="auto">
            <a:xfrm flipV="1">
              <a:off x="220914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Rectangle 52"/>
            <p:cNvSpPr>
              <a:spLocks noChangeArrowheads="1"/>
            </p:cNvSpPr>
            <p:nvPr/>
          </p:nvSpPr>
          <p:spPr bwMode="auto">
            <a:xfrm>
              <a:off x="204442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Line 53"/>
            <p:cNvSpPr>
              <a:spLocks noChangeShapeType="1"/>
            </p:cNvSpPr>
            <p:nvPr/>
          </p:nvSpPr>
          <p:spPr bwMode="auto">
            <a:xfrm>
              <a:off x="278435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54"/>
            <p:cNvSpPr>
              <a:spLocks noChangeShapeType="1"/>
            </p:cNvSpPr>
            <p:nvPr/>
          </p:nvSpPr>
          <p:spPr bwMode="auto">
            <a:xfrm flipV="1">
              <a:off x="278435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Rectangle 55"/>
            <p:cNvSpPr>
              <a:spLocks noChangeArrowheads="1"/>
            </p:cNvSpPr>
            <p:nvPr/>
          </p:nvSpPr>
          <p:spPr bwMode="auto">
            <a:xfrm>
              <a:off x="261963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Line 56"/>
            <p:cNvSpPr>
              <a:spLocks noChangeShapeType="1"/>
            </p:cNvSpPr>
            <p:nvPr/>
          </p:nvSpPr>
          <p:spPr bwMode="auto">
            <a:xfrm>
              <a:off x="3358266"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Rectangle 58"/>
            <p:cNvSpPr>
              <a:spLocks noChangeArrowheads="1"/>
            </p:cNvSpPr>
            <p:nvPr/>
          </p:nvSpPr>
          <p:spPr bwMode="auto">
            <a:xfrm>
              <a:off x="3194852"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Line 59"/>
            <p:cNvSpPr>
              <a:spLocks noChangeShapeType="1"/>
            </p:cNvSpPr>
            <p:nvPr/>
          </p:nvSpPr>
          <p:spPr bwMode="auto">
            <a:xfrm>
              <a:off x="393348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Line 60"/>
            <p:cNvSpPr>
              <a:spLocks noChangeShapeType="1"/>
            </p:cNvSpPr>
            <p:nvPr/>
          </p:nvSpPr>
          <p:spPr bwMode="auto">
            <a:xfrm flipV="1">
              <a:off x="393348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Rectangle 61"/>
            <p:cNvSpPr>
              <a:spLocks noChangeArrowheads="1"/>
            </p:cNvSpPr>
            <p:nvPr/>
          </p:nvSpPr>
          <p:spPr bwMode="auto">
            <a:xfrm>
              <a:off x="376876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Line 62"/>
            <p:cNvSpPr>
              <a:spLocks noChangeShapeType="1"/>
            </p:cNvSpPr>
            <p:nvPr/>
          </p:nvSpPr>
          <p:spPr bwMode="auto">
            <a:xfrm>
              <a:off x="4507390"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Line 63"/>
            <p:cNvSpPr>
              <a:spLocks noChangeShapeType="1"/>
            </p:cNvSpPr>
            <p:nvPr/>
          </p:nvSpPr>
          <p:spPr bwMode="auto">
            <a:xfrm flipV="1">
              <a:off x="4507390"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Rectangle 64"/>
            <p:cNvSpPr>
              <a:spLocks noChangeArrowheads="1"/>
            </p:cNvSpPr>
            <p:nvPr/>
          </p:nvSpPr>
          <p:spPr bwMode="auto">
            <a:xfrm>
              <a:off x="434266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Line 65"/>
            <p:cNvSpPr>
              <a:spLocks noChangeShapeType="1"/>
            </p:cNvSpPr>
            <p:nvPr/>
          </p:nvSpPr>
          <p:spPr bwMode="auto">
            <a:xfrm>
              <a:off x="508129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66"/>
            <p:cNvSpPr>
              <a:spLocks noChangeShapeType="1"/>
            </p:cNvSpPr>
            <p:nvPr/>
          </p:nvSpPr>
          <p:spPr bwMode="auto">
            <a:xfrm flipV="1">
              <a:off x="508129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Rectangle 67"/>
            <p:cNvSpPr>
              <a:spLocks noChangeArrowheads="1"/>
            </p:cNvSpPr>
            <p:nvPr/>
          </p:nvSpPr>
          <p:spPr bwMode="auto">
            <a:xfrm>
              <a:off x="4917885"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Line 68"/>
            <p:cNvSpPr>
              <a:spLocks noChangeShapeType="1"/>
            </p:cNvSpPr>
            <p:nvPr/>
          </p:nvSpPr>
          <p:spPr bwMode="auto">
            <a:xfrm>
              <a:off x="565651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Line 69"/>
            <p:cNvSpPr>
              <a:spLocks noChangeShapeType="1"/>
            </p:cNvSpPr>
            <p:nvPr/>
          </p:nvSpPr>
          <p:spPr bwMode="auto">
            <a:xfrm flipV="1">
              <a:off x="565651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Rectangle 70"/>
            <p:cNvSpPr>
              <a:spLocks noChangeArrowheads="1"/>
            </p:cNvSpPr>
            <p:nvPr/>
          </p:nvSpPr>
          <p:spPr bwMode="auto">
            <a:xfrm>
              <a:off x="5491793"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Line 71"/>
            <p:cNvSpPr>
              <a:spLocks noChangeShapeType="1"/>
            </p:cNvSpPr>
            <p:nvPr/>
          </p:nvSpPr>
          <p:spPr bwMode="auto">
            <a:xfrm>
              <a:off x="623042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72"/>
            <p:cNvSpPr>
              <a:spLocks noChangeShapeType="1"/>
            </p:cNvSpPr>
            <p:nvPr/>
          </p:nvSpPr>
          <p:spPr bwMode="auto">
            <a:xfrm flipV="1">
              <a:off x="623042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Rectangle 73"/>
            <p:cNvSpPr>
              <a:spLocks noChangeArrowheads="1"/>
            </p:cNvSpPr>
            <p:nvPr/>
          </p:nvSpPr>
          <p:spPr bwMode="auto">
            <a:xfrm>
              <a:off x="606700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Line 74"/>
            <p:cNvSpPr>
              <a:spLocks noChangeShapeType="1"/>
            </p:cNvSpPr>
            <p:nvPr/>
          </p:nvSpPr>
          <p:spPr bwMode="auto">
            <a:xfrm>
              <a:off x="680563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75"/>
            <p:cNvSpPr>
              <a:spLocks noChangeShapeType="1"/>
            </p:cNvSpPr>
            <p:nvPr/>
          </p:nvSpPr>
          <p:spPr bwMode="auto">
            <a:xfrm flipV="1">
              <a:off x="680563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Rectangle 76"/>
            <p:cNvSpPr>
              <a:spLocks noChangeArrowheads="1"/>
            </p:cNvSpPr>
            <p:nvPr/>
          </p:nvSpPr>
          <p:spPr bwMode="auto">
            <a:xfrm>
              <a:off x="664091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7"/>
            <p:cNvSpPr>
              <a:spLocks noChangeArrowheads="1"/>
            </p:cNvSpPr>
            <p:nvPr/>
          </p:nvSpPr>
          <p:spPr bwMode="auto">
            <a:xfrm>
              <a:off x="907063" y="5672306"/>
              <a:ext cx="4908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Generations under constant selection against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80" name="Freeform 79"/>
            <p:cNvSpPr>
              <a:spLocks/>
            </p:cNvSpPr>
            <p:nvPr/>
          </p:nvSpPr>
          <p:spPr bwMode="auto">
            <a:xfrm>
              <a:off x="3128180" y="5349400"/>
              <a:ext cx="230086" cy="10458"/>
            </a:xfrm>
            <a:custGeom>
              <a:avLst/>
              <a:gdLst>
                <a:gd name="T0" fmla="*/ 0 w 350"/>
                <a:gd name="T1" fmla="*/ 0 h 17"/>
                <a:gd name="T2" fmla="*/ 175 w 350"/>
                <a:gd name="T3" fmla="*/ 11 h 17"/>
                <a:gd name="T4" fmla="*/ 350 w 350"/>
                <a:gd name="T5" fmla="*/ 17 h 17"/>
              </a:gdLst>
              <a:ahLst/>
              <a:cxnLst>
                <a:cxn ang="0">
                  <a:pos x="T0" y="T1"/>
                </a:cxn>
                <a:cxn ang="0">
                  <a:pos x="T2" y="T3"/>
                </a:cxn>
                <a:cxn ang="0">
                  <a:pos x="T4" y="T5"/>
                </a:cxn>
              </a:cxnLst>
              <a:rect l="0" t="0" r="r" b="b"/>
              <a:pathLst>
                <a:path w="350" h="17">
                  <a:moveTo>
                    <a:pt x="0" y="0"/>
                  </a:moveTo>
                  <a:lnTo>
                    <a:pt x="175" y="11"/>
                  </a:lnTo>
                  <a:lnTo>
                    <a:pt x="350" y="17"/>
                  </a:lnTo>
                </a:path>
              </a:pathLst>
            </a:custGeom>
            <a:noFill/>
            <a:ln w="365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Rectangle 1102"/>
            <p:cNvSpPr>
              <a:spLocks noChangeArrowheads="1"/>
            </p:cNvSpPr>
            <p:nvPr/>
          </p:nvSpPr>
          <p:spPr bwMode="auto">
            <a:xfrm>
              <a:off x="1060019" y="1015552"/>
              <a:ext cx="2930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Initial frequency q(a) = 0.999</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106" name="Rectangle 692"/>
            <p:cNvSpPr>
              <a:spLocks noChangeArrowheads="1"/>
            </p:cNvSpPr>
            <p:nvPr/>
          </p:nvSpPr>
          <p:spPr bwMode="auto">
            <a:xfrm>
              <a:off x="3618421" y="2068060"/>
              <a:ext cx="1520399" cy="2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Arial" panose="020B0604020202020204" pitchFamily="34" charset="0"/>
                </a:rPr>
                <a:t>Selfing</a:t>
              </a:r>
              <a:r>
                <a:rPr kumimoji="0" lang="en-US" altLang="en-US" sz="1800" b="0" i="0" u="none" strike="noStrike" cap="none" normalizeH="0" baseline="0" dirty="0">
                  <a:ln>
                    <a:noFill/>
                  </a:ln>
                  <a:solidFill>
                    <a:srgbClr val="000000"/>
                  </a:solidFill>
                  <a:effectLst/>
                  <a:latin typeface="Arial" panose="020B0604020202020204" pitchFamily="34" charset="0"/>
                </a:rPr>
                <a:t>, s=0.5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2" name="Line 693"/>
            <p:cNvSpPr>
              <a:spLocks noChangeShapeType="1"/>
            </p:cNvSpPr>
            <p:nvPr/>
          </p:nvSpPr>
          <p:spPr bwMode="auto">
            <a:xfrm>
              <a:off x="3132103" y="2194869"/>
              <a:ext cx="363432"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3" name="Freeform 1112"/>
            <p:cNvSpPr/>
            <p:nvPr/>
          </p:nvSpPr>
          <p:spPr>
            <a:xfrm>
              <a:off x="1050652" y="1386739"/>
              <a:ext cx="2800728" cy="3975521"/>
            </a:xfrm>
            <a:custGeom>
              <a:avLst/>
              <a:gdLst>
                <a:gd name="connsiteX0" fmla="*/ 0 w 2800728"/>
                <a:gd name="connsiteY0" fmla="*/ 0 h 3975521"/>
                <a:gd name="connsiteX1" fmla="*/ 354254 w 2800728"/>
                <a:gd name="connsiteY1" fmla="*/ 30278 h 3975521"/>
                <a:gd name="connsiteX2" fmla="*/ 584368 w 2800728"/>
                <a:gd name="connsiteY2" fmla="*/ 121113 h 3975521"/>
                <a:gd name="connsiteX3" fmla="*/ 784204 w 2800728"/>
                <a:gd name="connsiteY3" fmla="*/ 387560 h 3975521"/>
                <a:gd name="connsiteX4" fmla="*/ 923483 w 2800728"/>
                <a:gd name="connsiteY4" fmla="*/ 781176 h 3975521"/>
                <a:gd name="connsiteX5" fmla="*/ 1041568 w 2800728"/>
                <a:gd name="connsiteY5" fmla="*/ 1338294 h 3975521"/>
                <a:gd name="connsiteX6" fmla="*/ 1195986 w 2800728"/>
                <a:gd name="connsiteY6" fmla="*/ 2252694 h 3975521"/>
                <a:gd name="connsiteX7" fmla="*/ 1374627 w 2800728"/>
                <a:gd name="connsiteY7" fmla="*/ 3154983 h 3975521"/>
                <a:gd name="connsiteX8" fmla="*/ 1516935 w 2800728"/>
                <a:gd name="connsiteY8" fmla="*/ 3594016 h 3975521"/>
                <a:gd name="connsiteX9" fmla="*/ 1680437 w 2800728"/>
                <a:gd name="connsiteY9" fmla="*/ 3821102 h 3975521"/>
                <a:gd name="connsiteX10" fmla="*/ 1949912 w 2800728"/>
                <a:gd name="connsiteY10" fmla="*/ 3948270 h 3975521"/>
                <a:gd name="connsiteX11" fmla="*/ 2270861 w 2800728"/>
                <a:gd name="connsiteY11" fmla="*/ 3969465 h 3975521"/>
                <a:gd name="connsiteX12" fmla="*/ 2800728 w 2800728"/>
                <a:gd name="connsiteY12" fmla="*/ 3975521 h 397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0728" h="3975521">
                  <a:moveTo>
                    <a:pt x="0" y="0"/>
                  </a:moveTo>
                  <a:lnTo>
                    <a:pt x="354254" y="30278"/>
                  </a:lnTo>
                  <a:lnTo>
                    <a:pt x="584368" y="121113"/>
                  </a:lnTo>
                  <a:lnTo>
                    <a:pt x="784204" y="387560"/>
                  </a:lnTo>
                  <a:lnTo>
                    <a:pt x="923483" y="781176"/>
                  </a:lnTo>
                  <a:lnTo>
                    <a:pt x="1041568" y="1338294"/>
                  </a:lnTo>
                  <a:lnTo>
                    <a:pt x="1195986" y="2252694"/>
                  </a:lnTo>
                  <a:lnTo>
                    <a:pt x="1374627" y="3154983"/>
                  </a:lnTo>
                  <a:lnTo>
                    <a:pt x="1516935" y="3594016"/>
                  </a:lnTo>
                  <a:lnTo>
                    <a:pt x="1680437" y="3821102"/>
                  </a:lnTo>
                  <a:lnTo>
                    <a:pt x="1949912" y="3948270"/>
                  </a:lnTo>
                  <a:lnTo>
                    <a:pt x="2270861" y="3969465"/>
                  </a:lnTo>
                  <a:lnTo>
                    <a:pt x="2800728" y="3975521"/>
                  </a:lnTo>
                </a:path>
              </a:pathLst>
            </a:cu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4" name="Textfeld 326"/>
          <p:cNvSpPr txBox="1"/>
          <p:nvPr/>
        </p:nvSpPr>
        <p:spPr>
          <a:xfrm>
            <a:off x="2406" y="49361"/>
            <a:ext cx="1205566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Allele frequency changes because of Selection; different ‘cases’. First case: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Selfing</a:t>
            </a:r>
            <a:r>
              <a:rPr lang="en-GB" sz="2400" dirty="0">
                <a:latin typeface="Arial" panose="020B0604020202020204" pitchFamily="34" charset="0"/>
                <a:cs typeface="Arial" panose="020B0604020202020204" pitchFamily="34" charset="0"/>
              </a:rPr>
              <a:t>.</a:t>
            </a:r>
            <a:endParaRPr lang="en-GB" sz="2400" dirty="0">
              <a:solidFill>
                <a:srgbClr val="FF0000"/>
              </a:solidFill>
              <a:latin typeface="Arial" panose="020B0604020202020204" pitchFamily="34" charset="0"/>
              <a:cs typeface="Arial" panose="020B0604020202020204" pitchFamily="34" charset="0"/>
            </a:endParaRPr>
          </a:p>
        </p:txBody>
      </p:sp>
      <p:sp>
        <p:nvSpPr>
          <p:cNvPr id="85" name="TextBox 84"/>
          <p:cNvSpPr txBox="1"/>
          <p:nvPr/>
        </p:nvSpPr>
        <p:spPr>
          <a:xfrm>
            <a:off x="7653501" y="1146216"/>
            <a:ext cx="440457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Enjoy the animation</a:t>
            </a:r>
          </a:p>
        </p:txBody>
      </p:sp>
      <p:sp>
        <p:nvSpPr>
          <p:cNvPr id="86" name="Right Triangle 85"/>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20</a:t>
            </a:fld>
            <a:endParaRPr lang="en-US" sz="2400" dirty="0">
              <a:latin typeface="Arial" panose="020B0604020202020204" pitchFamily="34" charset="0"/>
              <a:cs typeface="Arial" panose="020B0604020202020204" pitchFamily="34" charset="0"/>
            </a:endParaRPr>
          </a:p>
        </p:txBody>
      </p:sp>
      <p:sp>
        <p:nvSpPr>
          <p:cNvPr id="3" name="Rectangle 2"/>
          <p:cNvSpPr/>
          <p:nvPr/>
        </p:nvSpPr>
        <p:spPr>
          <a:xfrm>
            <a:off x="1068485" y="1399438"/>
            <a:ext cx="5745619" cy="396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Arrow Connector 87"/>
          <p:cNvCxnSpPr>
            <a:stCxn id="43" idx="0"/>
            <a:endCxn id="75" idx="0"/>
          </p:cNvCxnSpPr>
          <p:nvPr/>
        </p:nvCxnSpPr>
        <p:spPr>
          <a:xfrm>
            <a:off x="1060019" y="5363781"/>
            <a:ext cx="574561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81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2000"/>
                                        <p:tgtEl>
                                          <p:spTgt spid="3"/>
                                        </p:tgtEl>
                                      </p:cBhvr>
                                    </p:animEffect>
                                    <p:set>
                                      <p:cBhvr>
                                        <p:cTn id="7" dur="1" fill="hold">
                                          <p:stCondLst>
                                            <p:cond delay="11999"/>
                                          </p:stCondLst>
                                        </p:cTn>
                                        <p:tgtEl>
                                          <p:spTgt spid="3"/>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wipe(left)">
                                      <p:cBhvr>
                                        <p:cTn id="10" dur="1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feld 326"/>
          <p:cNvSpPr txBox="1"/>
          <p:nvPr/>
        </p:nvSpPr>
        <p:spPr>
          <a:xfrm>
            <a:off x="2406" y="49361"/>
            <a:ext cx="1205566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Allele frequency changes because of Selection; different ‘cases’. First case: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Selfing</a:t>
            </a:r>
            <a:r>
              <a:rPr lang="en-GB" sz="2400" dirty="0">
                <a:latin typeface="Arial" panose="020B0604020202020204" pitchFamily="34" charset="0"/>
                <a:cs typeface="Arial" panose="020B0604020202020204" pitchFamily="34" charset="0"/>
              </a:rPr>
              <a:t>.</a:t>
            </a:r>
            <a:endParaRPr lang="en-GB" sz="2400" dirty="0">
              <a:solidFill>
                <a:srgbClr val="FF0000"/>
              </a:solidFill>
              <a:latin typeface="Arial" panose="020B0604020202020204" pitchFamily="34" charset="0"/>
              <a:cs typeface="Arial" panose="020B0604020202020204" pitchFamily="34" charset="0"/>
            </a:endParaRPr>
          </a:p>
        </p:txBody>
      </p:sp>
      <p:sp>
        <p:nvSpPr>
          <p:cNvPr id="85" name="TextBox 84"/>
          <p:cNvSpPr txBox="1"/>
          <p:nvPr/>
        </p:nvSpPr>
        <p:spPr>
          <a:xfrm>
            <a:off x="7653501" y="1146216"/>
            <a:ext cx="4404572" cy="507831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Case: </a:t>
            </a:r>
            <a:r>
              <a:rPr lang="en-GB" u="sng" dirty="0">
                <a:latin typeface="Arial" panose="020B0604020202020204" pitchFamily="34" charset="0"/>
                <a:cs typeface="Arial" panose="020B0604020202020204" pitchFamily="34" charset="0"/>
              </a:rPr>
              <a:t>Selfing</a:t>
            </a:r>
            <a:r>
              <a:rPr lang="en-GB" dirty="0">
                <a:latin typeface="Arial" panose="020B0604020202020204" pitchFamily="34" charset="0"/>
                <a:cs typeface="Arial" panose="020B0604020202020204" pitchFamily="34" charset="0"/>
              </a:rPr>
              <a:t>, s=0.5</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With s=0.5, this means with a heavy dis-advantage for allele ‘a‘ and with anyway all genotypes being </a:t>
            </a:r>
            <a:r>
              <a:rPr lang="en-GB" u="sng" dirty="0">
                <a:latin typeface="Arial" panose="020B0604020202020204" pitchFamily="34" charset="0"/>
                <a:cs typeface="Arial" panose="020B0604020202020204" pitchFamily="34" charset="0"/>
              </a:rPr>
              <a:t>homozygous</a:t>
            </a:r>
            <a:r>
              <a:rPr lang="en-GB" dirty="0">
                <a:latin typeface="Arial" panose="020B0604020202020204" pitchFamily="34" charset="0"/>
                <a:cs typeface="Arial" panose="020B0604020202020204" pitchFamily="34" charset="0"/>
              </a:rPr>
              <a:t>, the frequency of ‘a’ is reduced quite fast and reaches zero about in generation 20. Even with relatively large populations, it reaches ‘really’ zero. Change (so-to-say ‘drop’) is fastest and steepest at </a:t>
            </a:r>
            <a:r>
              <a:rPr lang="en-GB" dirty="0" err="1">
                <a:latin typeface="Arial" panose="020B0604020202020204" pitchFamily="34" charset="0"/>
                <a:cs typeface="Arial" panose="020B0604020202020204" pitchFamily="34" charset="0"/>
              </a:rPr>
              <a:t>interme-diate</a:t>
            </a:r>
            <a:r>
              <a:rPr lang="en-GB" dirty="0">
                <a:latin typeface="Arial" panose="020B0604020202020204" pitchFamily="34" charset="0"/>
                <a:cs typeface="Arial" panose="020B0604020202020204" pitchFamily="34" charset="0"/>
              </a:rPr>
              <a:t> areas of allele frequency, near to p(a)=0.5.</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s=0.1, the pattern is the same just slower. In about 50 generations that little change of p(a) happens with s=0.1 that happened with s=1.0 already </a:t>
            </a:r>
            <a:r>
              <a:rPr lang="en-GB" dirty="0">
                <a:solidFill>
                  <a:schemeClr val="tx1">
                    <a:lumMod val="50000"/>
                    <a:lumOff val="50000"/>
                  </a:schemeClr>
                </a:solidFill>
                <a:latin typeface="Arial" panose="020B0604020202020204" pitchFamily="34" charset="0"/>
                <a:cs typeface="Arial" panose="020B0604020202020204" pitchFamily="34" charset="0"/>
              </a:rPr>
              <a:t>in about 8 generations</a:t>
            </a:r>
            <a:r>
              <a:rPr lang="en-GB" dirty="0">
                <a:latin typeface="Arial" panose="020B0604020202020204" pitchFamily="34" charset="0"/>
                <a:cs typeface="Arial" panose="020B0604020202020204" pitchFamily="34" charset="0"/>
              </a:rPr>
              <a:t>.</a:t>
            </a:r>
          </a:p>
        </p:txBody>
      </p:sp>
      <p:sp>
        <p:nvSpPr>
          <p:cNvPr id="86" name="Right Triangle 85"/>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21</a:t>
            </a:fld>
            <a:endParaRPr lang="en-US" sz="2400" dirty="0">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D1E76836-7740-4A9A-9DB3-6C130183610F}"/>
              </a:ext>
            </a:extLst>
          </p:cNvPr>
          <p:cNvGrpSpPr/>
          <p:nvPr/>
        </p:nvGrpSpPr>
        <p:grpSpPr>
          <a:xfrm>
            <a:off x="131233" y="922867"/>
            <a:ext cx="7298267" cy="5304366"/>
            <a:chOff x="131233" y="922867"/>
            <a:chExt cx="7298267" cy="5304366"/>
          </a:xfrm>
        </p:grpSpPr>
        <p:sp>
          <p:nvSpPr>
            <p:cNvPr id="81" name="Rectangle 80"/>
            <p:cNvSpPr/>
            <p:nvPr/>
          </p:nvSpPr>
          <p:spPr>
            <a:xfrm>
              <a:off x="131233" y="922867"/>
              <a:ext cx="7298267" cy="53043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218686" y="1015552"/>
              <a:ext cx="6751673" cy="4933753"/>
              <a:chOff x="218686" y="1015552"/>
              <a:chExt cx="6751673" cy="4933753"/>
            </a:xfrm>
          </p:grpSpPr>
          <p:sp>
            <p:nvSpPr>
              <p:cNvPr id="7" name="Line 6"/>
              <p:cNvSpPr>
                <a:spLocks noChangeShapeType="1"/>
              </p:cNvSpPr>
              <p:nvPr/>
            </p:nvSpPr>
            <p:spPr bwMode="auto">
              <a:xfrm flipV="1">
                <a:off x="1060019"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7"/>
              <p:cNvSpPr>
                <a:spLocks noChangeShapeType="1"/>
              </p:cNvSpPr>
              <p:nvPr/>
            </p:nvSpPr>
            <p:spPr bwMode="auto">
              <a:xfrm flipV="1">
                <a:off x="6805638"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8"/>
              <p:cNvSpPr>
                <a:spLocks noChangeShapeType="1"/>
              </p:cNvSpPr>
              <p:nvPr/>
            </p:nvSpPr>
            <p:spPr bwMode="auto">
              <a:xfrm flipH="1">
                <a:off x="969814" y="536378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9"/>
              <p:cNvSpPr>
                <a:spLocks noChangeShapeType="1"/>
              </p:cNvSpPr>
              <p:nvPr/>
            </p:nvSpPr>
            <p:spPr bwMode="auto">
              <a:xfrm>
                <a:off x="6805638" y="536378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a:spLocks noChangeArrowheads="1"/>
              </p:cNvSpPr>
              <p:nvPr/>
            </p:nvSpPr>
            <p:spPr bwMode="auto">
              <a:xfrm>
                <a:off x="560627" y="526442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Line 11"/>
              <p:cNvSpPr>
                <a:spLocks noChangeShapeType="1"/>
              </p:cNvSpPr>
              <p:nvPr/>
            </p:nvSpPr>
            <p:spPr bwMode="auto">
              <a:xfrm flipH="1">
                <a:off x="969814" y="4966359"/>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2"/>
              <p:cNvSpPr>
                <a:spLocks noChangeShapeType="1"/>
              </p:cNvSpPr>
              <p:nvPr/>
            </p:nvSpPr>
            <p:spPr bwMode="auto">
              <a:xfrm>
                <a:off x="6805638" y="4966359"/>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p:cNvSpPr>
                <a:spLocks noChangeArrowheads="1"/>
              </p:cNvSpPr>
              <p:nvPr/>
            </p:nvSpPr>
            <p:spPr bwMode="auto">
              <a:xfrm>
                <a:off x="560627" y="4868311"/>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Line 14"/>
              <p:cNvSpPr>
                <a:spLocks noChangeShapeType="1"/>
              </p:cNvSpPr>
              <p:nvPr/>
            </p:nvSpPr>
            <p:spPr bwMode="auto">
              <a:xfrm flipH="1">
                <a:off x="969814" y="457024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5"/>
              <p:cNvSpPr>
                <a:spLocks noChangeShapeType="1"/>
              </p:cNvSpPr>
              <p:nvPr/>
            </p:nvSpPr>
            <p:spPr bwMode="auto">
              <a:xfrm>
                <a:off x="6805638" y="457024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a:spLocks noChangeArrowheads="1"/>
              </p:cNvSpPr>
              <p:nvPr/>
            </p:nvSpPr>
            <p:spPr bwMode="auto">
              <a:xfrm>
                <a:off x="560627" y="446958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Line 17"/>
              <p:cNvSpPr>
                <a:spLocks noChangeShapeType="1"/>
              </p:cNvSpPr>
              <p:nvPr/>
            </p:nvSpPr>
            <p:spPr bwMode="auto">
              <a:xfrm flipH="1">
                <a:off x="969814" y="417151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8"/>
              <p:cNvSpPr>
                <a:spLocks noChangeShapeType="1"/>
              </p:cNvSpPr>
              <p:nvPr/>
            </p:nvSpPr>
            <p:spPr bwMode="auto">
              <a:xfrm>
                <a:off x="6805638" y="417151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p:cNvSpPr>
                <a:spLocks noChangeArrowheads="1"/>
              </p:cNvSpPr>
              <p:nvPr/>
            </p:nvSpPr>
            <p:spPr bwMode="auto">
              <a:xfrm>
                <a:off x="560627" y="4073467"/>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Line 20"/>
              <p:cNvSpPr>
                <a:spLocks noChangeShapeType="1"/>
              </p:cNvSpPr>
              <p:nvPr/>
            </p:nvSpPr>
            <p:spPr bwMode="auto">
              <a:xfrm flipH="1">
                <a:off x="969814" y="377540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1"/>
              <p:cNvSpPr>
                <a:spLocks noChangeShapeType="1"/>
              </p:cNvSpPr>
              <p:nvPr/>
            </p:nvSpPr>
            <p:spPr bwMode="auto">
              <a:xfrm>
                <a:off x="6805638" y="377540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Rectangle 22"/>
              <p:cNvSpPr>
                <a:spLocks noChangeArrowheads="1"/>
              </p:cNvSpPr>
              <p:nvPr/>
            </p:nvSpPr>
            <p:spPr bwMode="auto">
              <a:xfrm>
                <a:off x="560627" y="36760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Line 23"/>
              <p:cNvSpPr>
                <a:spLocks noChangeShapeType="1"/>
              </p:cNvSpPr>
              <p:nvPr/>
            </p:nvSpPr>
            <p:spPr bwMode="auto">
              <a:xfrm flipH="1">
                <a:off x="969814" y="337667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4"/>
              <p:cNvSpPr>
                <a:spLocks noChangeShapeType="1"/>
              </p:cNvSpPr>
              <p:nvPr/>
            </p:nvSpPr>
            <p:spPr bwMode="auto">
              <a:xfrm>
                <a:off x="6805638" y="337667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a:spLocks noChangeArrowheads="1"/>
              </p:cNvSpPr>
              <p:nvPr/>
            </p:nvSpPr>
            <p:spPr bwMode="auto">
              <a:xfrm>
                <a:off x="560627" y="3278624"/>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Line 26"/>
              <p:cNvSpPr>
                <a:spLocks noChangeShapeType="1"/>
              </p:cNvSpPr>
              <p:nvPr/>
            </p:nvSpPr>
            <p:spPr bwMode="auto">
              <a:xfrm flipH="1">
                <a:off x="969814" y="2980558"/>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7"/>
              <p:cNvSpPr>
                <a:spLocks noChangeShapeType="1"/>
              </p:cNvSpPr>
              <p:nvPr/>
            </p:nvSpPr>
            <p:spPr bwMode="auto">
              <a:xfrm>
                <a:off x="6805638" y="2980558"/>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Rectangle 28"/>
              <p:cNvSpPr>
                <a:spLocks noChangeArrowheads="1"/>
              </p:cNvSpPr>
              <p:nvPr/>
            </p:nvSpPr>
            <p:spPr bwMode="auto">
              <a:xfrm>
                <a:off x="560627" y="288120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Line 29"/>
              <p:cNvSpPr>
                <a:spLocks noChangeShapeType="1"/>
              </p:cNvSpPr>
              <p:nvPr/>
            </p:nvSpPr>
            <p:spPr bwMode="auto">
              <a:xfrm flipH="1">
                <a:off x="969814" y="258313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30"/>
              <p:cNvSpPr>
                <a:spLocks noChangeShapeType="1"/>
              </p:cNvSpPr>
              <p:nvPr/>
            </p:nvSpPr>
            <p:spPr bwMode="auto">
              <a:xfrm>
                <a:off x="6805638" y="258313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31"/>
              <p:cNvSpPr>
                <a:spLocks noChangeArrowheads="1"/>
              </p:cNvSpPr>
              <p:nvPr/>
            </p:nvSpPr>
            <p:spPr bwMode="auto">
              <a:xfrm>
                <a:off x="560627" y="2483780"/>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Line 32"/>
              <p:cNvSpPr>
                <a:spLocks noChangeShapeType="1"/>
              </p:cNvSpPr>
              <p:nvPr/>
            </p:nvSpPr>
            <p:spPr bwMode="auto">
              <a:xfrm flipH="1">
                <a:off x="969814" y="218571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3"/>
              <p:cNvSpPr>
                <a:spLocks noChangeShapeType="1"/>
              </p:cNvSpPr>
              <p:nvPr/>
            </p:nvSpPr>
            <p:spPr bwMode="auto">
              <a:xfrm>
                <a:off x="6805638" y="218571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Rectangle 34"/>
              <p:cNvSpPr>
                <a:spLocks noChangeArrowheads="1"/>
              </p:cNvSpPr>
              <p:nvPr/>
            </p:nvSpPr>
            <p:spPr bwMode="auto">
              <a:xfrm>
                <a:off x="560627" y="2086359"/>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Line 35"/>
              <p:cNvSpPr>
                <a:spLocks noChangeShapeType="1"/>
              </p:cNvSpPr>
              <p:nvPr/>
            </p:nvSpPr>
            <p:spPr bwMode="auto">
              <a:xfrm flipH="1">
                <a:off x="969814" y="178829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36"/>
              <p:cNvSpPr>
                <a:spLocks noChangeShapeType="1"/>
              </p:cNvSpPr>
              <p:nvPr/>
            </p:nvSpPr>
            <p:spPr bwMode="auto">
              <a:xfrm>
                <a:off x="6805638" y="178829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Rectangle 37"/>
              <p:cNvSpPr>
                <a:spLocks noChangeArrowheads="1"/>
              </p:cNvSpPr>
              <p:nvPr/>
            </p:nvSpPr>
            <p:spPr bwMode="auto">
              <a:xfrm>
                <a:off x="560627" y="16902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Line 38"/>
              <p:cNvSpPr>
                <a:spLocks noChangeShapeType="1"/>
              </p:cNvSpPr>
              <p:nvPr/>
            </p:nvSpPr>
            <p:spPr bwMode="auto">
              <a:xfrm flipH="1">
                <a:off x="969814" y="139087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39"/>
              <p:cNvSpPr>
                <a:spLocks noChangeShapeType="1"/>
              </p:cNvSpPr>
              <p:nvPr/>
            </p:nvSpPr>
            <p:spPr bwMode="auto">
              <a:xfrm>
                <a:off x="6805638" y="139087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Rectangle 40"/>
              <p:cNvSpPr>
                <a:spLocks noChangeArrowheads="1"/>
              </p:cNvSpPr>
              <p:nvPr/>
            </p:nvSpPr>
            <p:spPr bwMode="auto">
              <a:xfrm>
                <a:off x="560627" y="129151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rot="16200000">
                <a:off x="-1455811" y="3238827"/>
                <a:ext cx="3625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Frequency of </a:t>
                </a:r>
                <a:r>
                  <a:rPr kumimoji="0" lang="en-US" altLang="en-US" b="0" i="0" u="none" strike="noStrike" cap="none" normalizeH="0" baseline="0" dirty="0" err="1">
                    <a:ln>
                      <a:noFill/>
                    </a:ln>
                    <a:solidFill>
                      <a:srgbClr val="000000"/>
                    </a:solidFill>
                    <a:effectLst/>
                    <a:latin typeface="Arial" panose="020B0604020202020204" pitchFamily="34" charset="0"/>
                  </a:rPr>
                  <a:t>unfavourable</a:t>
                </a:r>
                <a:r>
                  <a:rPr kumimoji="0" lang="en-US" altLang="en-US" b="0" i="0" u="none" strike="noStrike" cap="none" normalizeH="0" baseline="0" dirty="0">
                    <a:ln>
                      <a:noFill/>
                    </a:ln>
                    <a:solidFill>
                      <a:srgbClr val="000000"/>
                    </a:solidFill>
                    <a:effectLst/>
                    <a:latin typeface="Arial" panose="020B0604020202020204" pitchFamily="34" charset="0"/>
                  </a:rPr>
                  <a:t> allele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43" name="Line 42"/>
              <p:cNvSpPr>
                <a:spLocks noChangeShapeType="1"/>
              </p:cNvSpPr>
              <p:nvPr/>
            </p:nvSpPr>
            <p:spPr bwMode="auto">
              <a:xfrm>
                <a:off x="1060019" y="536378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43"/>
              <p:cNvSpPr>
                <a:spLocks noChangeShapeType="1"/>
              </p:cNvSpPr>
              <p:nvPr/>
            </p:nvSpPr>
            <p:spPr bwMode="auto">
              <a:xfrm>
                <a:off x="1060019" y="139087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44"/>
              <p:cNvSpPr>
                <a:spLocks noChangeShapeType="1"/>
              </p:cNvSpPr>
              <p:nvPr/>
            </p:nvSpPr>
            <p:spPr bwMode="auto">
              <a:xfrm>
                <a:off x="106001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45"/>
              <p:cNvSpPr>
                <a:spLocks noChangeShapeType="1"/>
              </p:cNvSpPr>
              <p:nvPr/>
            </p:nvSpPr>
            <p:spPr bwMode="auto">
              <a:xfrm flipV="1">
                <a:off x="106001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p:cNvSpPr>
                <a:spLocks noChangeArrowheads="1"/>
              </p:cNvSpPr>
              <p:nvPr/>
            </p:nvSpPr>
            <p:spPr bwMode="auto">
              <a:xfrm>
                <a:off x="954126"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Line 47"/>
              <p:cNvSpPr>
                <a:spLocks noChangeShapeType="1"/>
              </p:cNvSpPr>
              <p:nvPr/>
            </p:nvSpPr>
            <p:spPr bwMode="auto">
              <a:xfrm>
                <a:off x="163523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48"/>
              <p:cNvSpPr>
                <a:spLocks noChangeShapeType="1"/>
              </p:cNvSpPr>
              <p:nvPr/>
            </p:nvSpPr>
            <p:spPr bwMode="auto">
              <a:xfrm flipV="1">
                <a:off x="163523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Rectangle 49"/>
              <p:cNvSpPr>
                <a:spLocks noChangeArrowheads="1"/>
              </p:cNvSpPr>
              <p:nvPr/>
            </p:nvSpPr>
            <p:spPr bwMode="auto">
              <a:xfrm>
                <a:off x="1529342"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Line 50"/>
              <p:cNvSpPr>
                <a:spLocks noChangeShapeType="1"/>
              </p:cNvSpPr>
              <p:nvPr/>
            </p:nvSpPr>
            <p:spPr bwMode="auto">
              <a:xfrm>
                <a:off x="220914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51"/>
              <p:cNvSpPr>
                <a:spLocks noChangeShapeType="1"/>
              </p:cNvSpPr>
              <p:nvPr/>
            </p:nvSpPr>
            <p:spPr bwMode="auto">
              <a:xfrm flipV="1">
                <a:off x="220914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Rectangle 52"/>
              <p:cNvSpPr>
                <a:spLocks noChangeArrowheads="1"/>
              </p:cNvSpPr>
              <p:nvPr/>
            </p:nvSpPr>
            <p:spPr bwMode="auto">
              <a:xfrm>
                <a:off x="204442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Arial" panose="020B0604020202020204"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4" name="Line 53"/>
              <p:cNvSpPr>
                <a:spLocks noChangeShapeType="1"/>
              </p:cNvSpPr>
              <p:nvPr/>
            </p:nvSpPr>
            <p:spPr bwMode="auto">
              <a:xfrm>
                <a:off x="278435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54"/>
              <p:cNvSpPr>
                <a:spLocks noChangeShapeType="1"/>
              </p:cNvSpPr>
              <p:nvPr/>
            </p:nvSpPr>
            <p:spPr bwMode="auto">
              <a:xfrm flipV="1">
                <a:off x="278435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Rectangle 55"/>
              <p:cNvSpPr>
                <a:spLocks noChangeArrowheads="1"/>
              </p:cNvSpPr>
              <p:nvPr/>
            </p:nvSpPr>
            <p:spPr bwMode="auto">
              <a:xfrm>
                <a:off x="261963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Line 56"/>
              <p:cNvSpPr>
                <a:spLocks noChangeShapeType="1"/>
              </p:cNvSpPr>
              <p:nvPr/>
            </p:nvSpPr>
            <p:spPr bwMode="auto">
              <a:xfrm>
                <a:off x="3358266"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Rectangle 58"/>
              <p:cNvSpPr>
                <a:spLocks noChangeArrowheads="1"/>
              </p:cNvSpPr>
              <p:nvPr/>
            </p:nvSpPr>
            <p:spPr bwMode="auto">
              <a:xfrm>
                <a:off x="3194852"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Line 59"/>
              <p:cNvSpPr>
                <a:spLocks noChangeShapeType="1"/>
              </p:cNvSpPr>
              <p:nvPr/>
            </p:nvSpPr>
            <p:spPr bwMode="auto">
              <a:xfrm>
                <a:off x="393348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Line 60"/>
              <p:cNvSpPr>
                <a:spLocks noChangeShapeType="1"/>
              </p:cNvSpPr>
              <p:nvPr/>
            </p:nvSpPr>
            <p:spPr bwMode="auto">
              <a:xfrm flipV="1">
                <a:off x="393348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Rectangle 61"/>
              <p:cNvSpPr>
                <a:spLocks noChangeArrowheads="1"/>
              </p:cNvSpPr>
              <p:nvPr/>
            </p:nvSpPr>
            <p:spPr bwMode="auto">
              <a:xfrm>
                <a:off x="376876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Line 62"/>
              <p:cNvSpPr>
                <a:spLocks noChangeShapeType="1"/>
              </p:cNvSpPr>
              <p:nvPr/>
            </p:nvSpPr>
            <p:spPr bwMode="auto">
              <a:xfrm>
                <a:off x="4507390"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Line 63"/>
              <p:cNvSpPr>
                <a:spLocks noChangeShapeType="1"/>
              </p:cNvSpPr>
              <p:nvPr/>
            </p:nvSpPr>
            <p:spPr bwMode="auto">
              <a:xfrm flipV="1">
                <a:off x="4507390"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Rectangle 64"/>
              <p:cNvSpPr>
                <a:spLocks noChangeArrowheads="1"/>
              </p:cNvSpPr>
              <p:nvPr/>
            </p:nvSpPr>
            <p:spPr bwMode="auto">
              <a:xfrm>
                <a:off x="434266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Line 65"/>
              <p:cNvSpPr>
                <a:spLocks noChangeShapeType="1"/>
              </p:cNvSpPr>
              <p:nvPr/>
            </p:nvSpPr>
            <p:spPr bwMode="auto">
              <a:xfrm>
                <a:off x="508129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66"/>
              <p:cNvSpPr>
                <a:spLocks noChangeShapeType="1"/>
              </p:cNvSpPr>
              <p:nvPr/>
            </p:nvSpPr>
            <p:spPr bwMode="auto">
              <a:xfrm flipV="1">
                <a:off x="508129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Rectangle 67"/>
              <p:cNvSpPr>
                <a:spLocks noChangeArrowheads="1"/>
              </p:cNvSpPr>
              <p:nvPr/>
            </p:nvSpPr>
            <p:spPr bwMode="auto">
              <a:xfrm>
                <a:off x="4917885"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Line 68"/>
              <p:cNvSpPr>
                <a:spLocks noChangeShapeType="1"/>
              </p:cNvSpPr>
              <p:nvPr/>
            </p:nvSpPr>
            <p:spPr bwMode="auto">
              <a:xfrm>
                <a:off x="565651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Line 69"/>
              <p:cNvSpPr>
                <a:spLocks noChangeShapeType="1"/>
              </p:cNvSpPr>
              <p:nvPr/>
            </p:nvSpPr>
            <p:spPr bwMode="auto">
              <a:xfrm flipV="1">
                <a:off x="565651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Rectangle 70"/>
              <p:cNvSpPr>
                <a:spLocks noChangeArrowheads="1"/>
              </p:cNvSpPr>
              <p:nvPr/>
            </p:nvSpPr>
            <p:spPr bwMode="auto">
              <a:xfrm>
                <a:off x="5491793"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Line 71"/>
              <p:cNvSpPr>
                <a:spLocks noChangeShapeType="1"/>
              </p:cNvSpPr>
              <p:nvPr/>
            </p:nvSpPr>
            <p:spPr bwMode="auto">
              <a:xfrm>
                <a:off x="623042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72"/>
              <p:cNvSpPr>
                <a:spLocks noChangeShapeType="1"/>
              </p:cNvSpPr>
              <p:nvPr/>
            </p:nvSpPr>
            <p:spPr bwMode="auto">
              <a:xfrm flipV="1">
                <a:off x="623042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Rectangle 73"/>
              <p:cNvSpPr>
                <a:spLocks noChangeArrowheads="1"/>
              </p:cNvSpPr>
              <p:nvPr/>
            </p:nvSpPr>
            <p:spPr bwMode="auto">
              <a:xfrm>
                <a:off x="606700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Line 74"/>
              <p:cNvSpPr>
                <a:spLocks noChangeShapeType="1"/>
              </p:cNvSpPr>
              <p:nvPr/>
            </p:nvSpPr>
            <p:spPr bwMode="auto">
              <a:xfrm>
                <a:off x="680563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75"/>
              <p:cNvSpPr>
                <a:spLocks noChangeShapeType="1"/>
              </p:cNvSpPr>
              <p:nvPr/>
            </p:nvSpPr>
            <p:spPr bwMode="auto">
              <a:xfrm flipV="1">
                <a:off x="680563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Rectangle 76"/>
              <p:cNvSpPr>
                <a:spLocks noChangeArrowheads="1"/>
              </p:cNvSpPr>
              <p:nvPr/>
            </p:nvSpPr>
            <p:spPr bwMode="auto">
              <a:xfrm>
                <a:off x="664091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7"/>
              <p:cNvSpPr>
                <a:spLocks noChangeArrowheads="1"/>
              </p:cNvSpPr>
              <p:nvPr/>
            </p:nvSpPr>
            <p:spPr bwMode="auto">
              <a:xfrm>
                <a:off x="907063" y="5672306"/>
                <a:ext cx="4908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Generations under constant selection against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80" name="Freeform 79"/>
              <p:cNvSpPr>
                <a:spLocks/>
              </p:cNvSpPr>
              <p:nvPr/>
            </p:nvSpPr>
            <p:spPr bwMode="auto">
              <a:xfrm>
                <a:off x="3128180" y="5349400"/>
                <a:ext cx="230086" cy="10458"/>
              </a:xfrm>
              <a:custGeom>
                <a:avLst/>
                <a:gdLst>
                  <a:gd name="T0" fmla="*/ 0 w 350"/>
                  <a:gd name="T1" fmla="*/ 0 h 17"/>
                  <a:gd name="T2" fmla="*/ 175 w 350"/>
                  <a:gd name="T3" fmla="*/ 11 h 17"/>
                  <a:gd name="T4" fmla="*/ 350 w 350"/>
                  <a:gd name="T5" fmla="*/ 17 h 17"/>
                </a:gdLst>
                <a:ahLst/>
                <a:cxnLst>
                  <a:cxn ang="0">
                    <a:pos x="T0" y="T1"/>
                  </a:cxn>
                  <a:cxn ang="0">
                    <a:pos x="T2" y="T3"/>
                  </a:cxn>
                  <a:cxn ang="0">
                    <a:pos x="T4" y="T5"/>
                  </a:cxn>
                </a:cxnLst>
                <a:rect l="0" t="0" r="r" b="b"/>
                <a:pathLst>
                  <a:path w="350" h="17">
                    <a:moveTo>
                      <a:pt x="0" y="0"/>
                    </a:moveTo>
                    <a:lnTo>
                      <a:pt x="175" y="11"/>
                    </a:lnTo>
                    <a:lnTo>
                      <a:pt x="350" y="17"/>
                    </a:lnTo>
                  </a:path>
                </a:pathLst>
              </a:custGeom>
              <a:noFill/>
              <a:ln w="365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Rectangle 1102"/>
              <p:cNvSpPr>
                <a:spLocks noChangeArrowheads="1"/>
              </p:cNvSpPr>
              <p:nvPr/>
            </p:nvSpPr>
            <p:spPr bwMode="auto">
              <a:xfrm>
                <a:off x="1060019" y="1015552"/>
                <a:ext cx="2930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Initial frequency q(a) = 0.999</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106" name="Rectangle 692"/>
              <p:cNvSpPr>
                <a:spLocks noChangeArrowheads="1"/>
              </p:cNvSpPr>
              <p:nvPr/>
            </p:nvSpPr>
            <p:spPr bwMode="auto">
              <a:xfrm>
                <a:off x="3618421" y="2068060"/>
                <a:ext cx="1520399" cy="2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Arial" panose="020B0604020202020204" pitchFamily="34" charset="0"/>
                  </a:rPr>
                  <a:t>Selfing</a:t>
                </a:r>
                <a:r>
                  <a:rPr kumimoji="0" lang="en-US" altLang="en-US" sz="1800" b="0" i="0" u="none" strike="noStrike" cap="none" normalizeH="0" baseline="0" dirty="0">
                    <a:ln>
                      <a:noFill/>
                    </a:ln>
                    <a:solidFill>
                      <a:srgbClr val="000000"/>
                    </a:solidFill>
                    <a:effectLst/>
                    <a:latin typeface="Arial" panose="020B0604020202020204" pitchFamily="34" charset="0"/>
                  </a:rPr>
                  <a:t>, s=0.5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2" name="Line 693"/>
              <p:cNvSpPr>
                <a:spLocks noChangeShapeType="1"/>
              </p:cNvSpPr>
              <p:nvPr/>
            </p:nvSpPr>
            <p:spPr bwMode="auto">
              <a:xfrm>
                <a:off x="3132103" y="2194869"/>
                <a:ext cx="363432"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3" name="Freeform 1112"/>
              <p:cNvSpPr/>
              <p:nvPr/>
            </p:nvSpPr>
            <p:spPr>
              <a:xfrm>
                <a:off x="1050652" y="1386739"/>
                <a:ext cx="2800728" cy="3975521"/>
              </a:xfrm>
              <a:custGeom>
                <a:avLst/>
                <a:gdLst>
                  <a:gd name="connsiteX0" fmla="*/ 0 w 2800728"/>
                  <a:gd name="connsiteY0" fmla="*/ 0 h 3975521"/>
                  <a:gd name="connsiteX1" fmla="*/ 354254 w 2800728"/>
                  <a:gd name="connsiteY1" fmla="*/ 30278 h 3975521"/>
                  <a:gd name="connsiteX2" fmla="*/ 584368 w 2800728"/>
                  <a:gd name="connsiteY2" fmla="*/ 121113 h 3975521"/>
                  <a:gd name="connsiteX3" fmla="*/ 784204 w 2800728"/>
                  <a:gd name="connsiteY3" fmla="*/ 387560 h 3975521"/>
                  <a:gd name="connsiteX4" fmla="*/ 923483 w 2800728"/>
                  <a:gd name="connsiteY4" fmla="*/ 781176 h 3975521"/>
                  <a:gd name="connsiteX5" fmla="*/ 1041568 w 2800728"/>
                  <a:gd name="connsiteY5" fmla="*/ 1338294 h 3975521"/>
                  <a:gd name="connsiteX6" fmla="*/ 1195986 w 2800728"/>
                  <a:gd name="connsiteY6" fmla="*/ 2252694 h 3975521"/>
                  <a:gd name="connsiteX7" fmla="*/ 1374627 w 2800728"/>
                  <a:gd name="connsiteY7" fmla="*/ 3154983 h 3975521"/>
                  <a:gd name="connsiteX8" fmla="*/ 1516935 w 2800728"/>
                  <a:gd name="connsiteY8" fmla="*/ 3594016 h 3975521"/>
                  <a:gd name="connsiteX9" fmla="*/ 1680437 w 2800728"/>
                  <a:gd name="connsiteY9" fmla="*/ 3821102 h 3975521"/>
                  <a:gd name="connsiteX10" fmla="*/ 1949912 w 2800728"/>
                  <a:gd name="connsiteY10" fmla="*/ 3948270 h 3975521"/>
                  <a:gd name="connsiteX11" fmla="*/ 2270861 w 2800728"/>
                  <a:gd name="connsiteY11" fmla="*/ 3969465 h 3975521"/>
                  <a:gd name="connsiteX12" fmla="*/ 2800728 w 2800728"/>
                  <a:gd name="connsiteY12" fmla="*/ 3975521 h 397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0728" h="3975521">
                    <a:moveTo>
                      <a:pt x="0" y="0"/>
                    </a:moveTo>
                    <a:lnTo>
                      <a:pt x="354254" y="30278"/>
                    </a:lnTo>
                    <a:lnTo>
                      <a:pt x="584368" y="121113"/>
                    </a:lnTo>
                    <a:lnTo>
                      <a:pt x="784204" y="387560"/>
                    </a:lnTo>
                    <a:lnTo>
                      <a:pt x="923483" y="781176"/>
                    </a:lnTo>
                    <a:lnTo>
                      <a:pt x="1041568" y="1338294"/>
                    </a:lnTo>
                    <a:lnTo>
                      <a:pt x="1195986" y="2252694"/>
                    </a:lnTo>
                    <a:lnTo>
                      <a:pt x="1374627" y="3154983"/>
                    </a:lnTo>
                    <a:lnTo>
                      <a:pt x="1516935" y="3594016"/>
                    </a:lnTo>
                    <a:lnTo>
                      <a:pt x="1680437" y="3821102"/>
                    </a:lnTo>
                    <a:lnTo>
                      <a:pt x="1949912" y="3948270"/>
                    </a:lnTo>
                    <a:lnTo>
                      <a:pt x="2270861" y="3969465"/>
                    </a:lnTo>
                    <a:lnTo>
                      <a:pt x="2800728" y="3975521"/>
                    </a:lnTo>
                  </a:path>
                </a:pathLst>
              </a:cu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Freeform 90">
              <a:extLst>
                <a:ext uri="{FF2B5EF4-FFF2-40B4-BE49-F238E27FC236}">
                  <a16:creationId xmlns:a16="http://schemas.microsoft.com/office/drawing/2014/main" id="{CE8A92EF-C71E-407F-A51A-80C9F1D7BA6A}"/>
                </a:ext>
              </a:extLst>
            </p:cNvPr>
            <p:cNvSpPr/>
            <p:nvPr/>
          </p:nvSpPr>
          <p:spPr>
            <a:xfrm>
              <a:off x="1039371" y="1383711"/>
              <a:ext cx="5771015" cy="654008"/>
            </a:xfrm>
            <a:custGeom>
              <a:avLst/>
              <a:gdLst>
                <a:gd name="connsiteX0" fmla="*/ 0 w 5771015"/>
                <a:gd name="connsiteY0" fmla="*/ 0 h 654008"/>
                <a:gd name="connsiteX1" fmla="*/ 947706 w 5771015"/>
                <a:gd name="connsiteY1" fmla="*/ 9084 h 654008"/>
                <a:gd name="connsiteX2" fmla="*/ 1901468 w 5771015"/>
                <a:gd name="connsiteY2" fmla="*/ 36334 h 654008"/>
                <a:gd name="connsiteX3" fmla="*/ 2758339 w 5771015"/>
                <a:gd name="connsiteY3" fmla="*/ 54501 h 654008"/>
                <a:gd name="connsiteX4" fmla="*/ 3648517 w 5771015"/>
                <a:gd name="connsiteY4" fmla="*/ 118085 h 654008"/>
                <a:gd name="connsiteX5" fmla="*/ 4363081 w 5771015"/>
                <a:gd name="connsiteY5" fmla="*/ 202864 h 654008"/>
                <a:gd name="connsiteX6" fmla="*/ 4868726 w 5771015"/>
                <a:gd name="connsiteY6" fmla="*/ 314893 h 654008"/>
                <a:gd name="connsiteX7" fmla="*/ 5380426 w 5771015"/>
                <a:gd name="connsiteY7" fmla="*/ 478395 h 654008"/>
                <a:gd name="connsiteX8" fmla="*/ 5652930 w 5771015"/>
                <a:gd name="connsiteY8" fmla="*/ 593452 h 654008"/>
                <a:gd name="connsiteX9" fmla="*/ 5771015 w 5771015"/>
                <a:gd name="connsiteY9" fmla="*/ 654008 h 65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1015" h="654008">
                  <a:moveTo>
                    <a:pt x="0" y="0"/>
                  </a:moveTo>
                  <a:lnTo>
                    <a:pt x="947706" y="9084"/>
                  </a:lnTo>
                  <a:lnTo>
                    <a:pt x="1901468" y="36334"/>
                  </a:lnTo>
                  <a:lnTo>
                    <a:pt x="2758339" y="54501"/>
                  </a:lnTo>
                  <a:lnTo>
                    <a:pt x="3648517" y="118085"/>
                  </a:lnTo>
                  <a:lnTo>
                    <a:pt x="4363081" y="202864"/>
                  </a:lnTo>
                  <a:lnTo>
                    <a:pt x="4868726" y="314893"/>
                  </a:lnTo>
                  <a:lnTo>
                    <a:pt x="5380426" y="478395"/>
                  </a:lnTo>
                  <a:lnTo>
                    <a:pt x="5652930" y="593452"/>
                  </a:lnTo>
                  <a:lnTo>
                    <a:pt x="5771015" y="654008"/>
                  </a:lnTo>
                </a:path>
              </a:pathLst>
            </a:custGeom>
            <a:noFill/>
            <a:ln w="38100">
              <a:solidFill>
                <a:schemeClr val="tx1"/>
              </a:solidFill>
              <a:prstDash val="sysDot"/>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692">
              <a:extLst>
                <a:ext uri="{FF2B5EF4-FFF2-40B4-BE49-F238E27FC236}">
                  <a16:creationId xmlns:a16="http://schemas.microsoft.com/office/drawing/2014/main" id="{D11A5517-AF83-4D0F-9AB0-C0B0FCD0CE46}"/>
                </a:ext>
              </a:extLst>
            </p:cNvPr>
            <p:cNvSpPr>
              <a:spLocks noChangeArrowheads="1"/>
            </p:cNvSpPr>
            <p:nvPr/>
          </p:nvSpPr>
          <p:spPr bwMode="auto">
            <a:xfrm>
              <a:off x="3628335" y="1752901"/>
              <a:ext cx="1520399" cy="2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Arial" panose="020B0604020202020204" pitchFamily="34" charset="0"/>
                </a:rPr>
                <a:t>Selfing</a:t>
              </a:r>
              <a:r>
                <a:rPr kumimoji="0" lang="en-US" altLang="en-US" sz="1800" b="0" i="0" u="none" strike="noStrike" cap="none" normalizeH="0" baseline="0" dirty="0">
                  <a:ln>
                    <a:noFill/>
                  </a:ln>
                  <a:solidFill>
                    <a:srgbClr val="000000"/>
                  </a:solidFill>
                  <a:effectLst/>
                  <a:latin typeface="Arial" panose="020B0604020202020204" pitchFamily="34" charset="0"/>
                </a:rPr>
                <a:t>, s=0.1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 name="Line 693">
              <a:extLst>
                <a:ext uri="{FF2B5EF4-FFF2-40B4-BE49-F238E27FC236}">
                  <a16:creationId xmlns:a16="http://schemas.microsoft.com/office/drawing/2014/main" id="{50401A42-3415-4D5D-A427-96E8A346CD68}"/>
                </a:ext>
              </a:extLst>
            </p:cNvPr>
            <p:cNvSpPr>
              <a:spLocks noChangeShapeType="1"/>
            </p:cNvSpPr>
            <p:nvPr/>
          </p:nvSpPr>
          <p:spPr bwMode="auto">
            <a:xfrm>
              <a:off x="3142017" y="1897464"/>
              <a:ext cx="363432" cy="0"/>
            </a:xfrm>
            <a:prstGeom prst="line">
              <a:avLst/>
            </a:prstGeom>
            <a:noFill/>
            <a:ln w="3651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4" name="Straight Connector 3">
              <a:extLst>
                <a:ext uri="{FF2B5EF4-FFF2-40B4-BE49-F238E27FC236}">
                  <a16:creationId xmlns:a16="http://schemas.microsoft.com/office/drawing/2014/main" id="{D9AF03A6-C0C0-488D-BEFF-798FA3572984}"/>
                </a:ext>
              </a:extLst>
            </p:cNvPr>
            <p:cNvCxnSpPr>
              <a:cxnSpLocks/>
            </p:cNvCxnSpPr>
            <p:nvPr/>
          </p:nvCxnSpPr>
          <p:spPr>
            <a:xfrm flipH="1">
              <a:off x="1060019" y="2032889"/>
              <a:ext cx="574561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BF22211-F7E5-4C63-AD36-A1A129F115B9}"/>
                </a:ext>
              </a:extLst>
            </p:cNvPr>
            <p:cNvCxnSpPr>
              <a:cxnSpLocks/>
            </p:cNvCxnSpPr>
            <p:nvPr/>
          </p:nvCxnSpPr>
          <p:spPr>
            <a:xfrm flipV="1">
              <a:off x="1926777" y="1390871"/>
              <a:ext cx="1" cy="3972910"/>
            </a:xfrm>
            <a:prstGeom prst="line">
              <a:avLst/>
            </a:prstGeom>
            <a:ln w="6350">
              <a:solidFill>
                <a:schemeClr val="tx1">
                  <a:lumMod val="50000"/>
                  <a:lumOff val="50000"/>
                </a:schemeClr>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592B3B11-E50B-4862-A3D9-1D2A3A76EB90}"/>
                </a:ext>
              </a:extLst>
            </p:cNvPr>
            <p:cNvSpPr>
              <a:spLocks noChangeArrowheads="1"/>
            </p:cNvSpPr>
            <p:nvPr/>
          </p:nvSpPr>
          <p:spPr bwMode="auto">
            <a:xfrm>
              <a:off x="1861009" y="5459666"/>
              <a:ext cx="13625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tx1">
                      <a:lumMod val="50000"/>
                      <a:lumOff val="50000"/>
                    </a:schemeClr>
                  </a:solidFill>
                  <a:effectLst/>
                  <a:latin typeface="Arial" panose="020B0604020202020204" pitchFamily="34" charset="0"/>
                </a:rPr>
                <a:t>8</a:t>
              </a:r>
              <a:endParaRPr kumimoji="0" lang="en-US" altLang="en-US" sz="1800" b="0" i="0" u="none" strike="noStrike" cap="none" normalizeH="0" baseline="0" dirty="0">
                <a:ln>
                  <a:noFill/>
                </a:ln>
                <a:solidFill>
                  <a:schemeClr val="tx1">
                    <a:lumMod val="50000"/>
                    <a:lumOff val="50000"/>
                  </a:schemeClr>
                </a:solidFill>
                <a:effectLst/>
                <a:latin typeface="Arial" panose="020B0604020202020204" pitchFamily="34" charset="0"/>
              </a:endParaRPr>
            </a:p>
          </p:txBody>
        </p:sp>
      </p:grpSp>
    </p:spTree>
    <p:extLst>
      <p:ext uri="{BB962C8B-B14F-4D97-AF65-F5344CB8AC3E}">
        <p14:creationId xmlns:p14="http://schemas.microsoft.com/office/powerpoint/2010/main" val="416542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131233" y="922867"/>
            <a:ext cx="7298267" cy="53043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218686" y="1015552"/>
            <a:ext cx="6751673" cy="4933753"/>
            <a:chOff x="218686" y="1015552"/>
            <a:chExt cx="6751673" cy="4933753"/>
          </a:xfrm>
        </p:grpSpPr>
        <p:sp>
          <p:nvSpPr>
            <p:cNvPr id="7" name="Line 6"/>
            <p:cNvSpPr>
              <a:spLocks noChangeShapeType="1"/>
            </p:cNvSpPr>
            <p:nvPr/>
          </p:nvSpPr>
          <p:spPr bwMode="auto">
            <a:xfrm flipV="1">
              <a:off x="1060019"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7"/>
            <p:cNvSpPr>
              <a:spLocks noChangeShapeType="1"/>
            </p:cNvSpPr>
            <p:nvPr/>
          </p:nvSpPr>
          <p:spPr bwMode="auto">
            <a:xfrm flipV="1">
              <a:off x="6805638"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8"/>
            <p:cNvSpPr>
              <a:spLocks noChangeShapeType="1"/>
            </p:cNvSpPr>
            <p:nvPr/>
          </p:nvSpPr>
          <p:spPr bwMode="auto">
            <a:xfrm flipH="1">
              <a:off x="969814" y="536378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9"/>
            <p:cNvSpPr>
              <a:spLocks noChangeShapeType="1"/>
            </p:cNvSpPr>
            <p:nvPr/>
          </p:nvSpPr>
          <p:spPr bwMode="auto">
            <a:xfrm>
              <a:off x="6805638" y="536378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a:spLocks noChangeArrowheads="1"/>
            </p:cNvSpPr>
            <p:nvPr/>
          </p:nvSpPr>
          <p:spPr bwMode="auto">
            <a:xfrm>
              <a:off x="560627" y="526442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Line 11"/>
            <p:cNvSpPr>
              <a:spLocks noChangeShapeType="1"/>
            </p:cNvSpPr>
            <p:nvPr/>
          </p:nvSpPr>
          <p:spPr bwMode="auto">
            <a:xfrm flipH="1">
              <a:off x="969814" y="4966359"/>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2"/>
            <p:cNvSpPr>
              <a:spLocks noChangeShapeType="1"/>
            </p:cNvSpPr>
            <p:nvPr/>
          </p:nvSpPr>
          <p:spPr bwMode="auto">
            <a:xfrm>
              <a:off x="6805638" y="4966359"/>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p:cNvSpPr>
              <a:spLocks noChangeArrowheads="1"/>
            </p:cNvSpPr>
            <p:nvPr/>
          </p:nvSpPr>
          <p:spPr bwMode="auto">
            <a:xfrm>
              <a:off x="560627" y="4868311"/>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Line 14"/>
            <p:cNvSpPr>
              <a:spLocks noChangeShapeType="1"/>
            </p:cNvSpPr>
            <p:nvPr/>
          </p:nvSpPr>
          <p:spPr bwMode="auto">
            <a:xfrm flipH="1">
              <a:off x="969814" y="457024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5"/>
            <p:cNvSpPr>
              <a:spLocks noChangeShapeType="1"/>
            </p:cNvSpPr>
            <p:nvPr/>
          </p:nvSpPr>
          <p:spPr bwMode="auto">
            <a:xfrm>
              <a:off x="6805638" y="457024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a:spLocks noChangeArrowheads="1"/>
            </p:cNvSpPr>
            <p:nvPr/>
          </p:nvSpPr>
          <p:spPr bwMode="auto">
            <a:xfrm>
              <a:off x="560627" y="446958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Line 17"/>
            <p:cNvSpPr>
              <a:spLocks noChangeShapeType="1"/>
            </p:cNvSpPr>
            <p:nvPr/>
          </p:nvSpPr>
          <p:spPr bwMode="auto">
            <a:xfrm flipH="1">
              <a:off x="969814" y="417151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8"/>
            <p:cNvSpPr>
              <a:spLocks noChangeShapeType="1"/>
            </p:cNvSpPr>
            <p:nvPr/>
          </p:nvSpPr>
          <p:spPr bwMode="auto">
            <a:xfrm>
              <a:off x="6805638" y="417151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p:cNvSpPr>
              <a:spLocks noChangeArrowheads="1"/>
            </p:cNvSpPr>
            <p:nvPr/>
          </p:nvSpPr>
          <p:spPr bwMode="auto">
            <a:xfrm>
              <a:off x="560627" y="4073467"/>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Line 20"/>
            <p:cNvSpPr>
              <a:spLocks noChangeShapeType="1"/>
            </p:cNvSpPr>
            <p:nvPr/>
          </p:nvSpPr>
          <p:spPr bwMode="auto">
            <a:xfrm flipH="1">
              <a:off x="969814" y="377540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1"/>
            <p:cNvSpPr>
              <a:spLocks noChangeShapeType="1"/>
            </p:cNvSpPr>
            <p:nvPr/>
          </p:nvSpPr>
          <p:spPr bwMode="auto">
            <a:xfrm>
              <a:off x="6805638" y="377540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Rectangle 22"/>
            <p:cNvSpPr>
              <a:spLocks noChangeArrowheads="1"/>
            </p:cNvSpPr>
            <p:nvPr/>
          </p:nvSpPr>
          <p:spPr bwMode="auto">
            <a:xfrm>
              <a:off x="560627" y="36760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Line 23"/>
            <p:cNvSpPr>
              <a:spLocks noChangeShapeType="1"/>
            </p:cNvSpPr>
            <p:nvPr/>
          </p:nvSpPr>
          <p:spPr bwMode="auto">
            <a:xfrm flipH="1">
              <a:off x="969814" y="337667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4"/>
            <p:cNvSpPr>
              <a:spLocks noChangeShapeType="1"/>
            </p:cNvSpPr>
            <p:nvPr/>
          </p:nvSpPr>
          <p:spPr bwMode="auto">
            <a:xfrm>
              <a:off x="6805638" y="337667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a:spLocks noChangeArrowheads="1"/>
            </p:cNvSpPr>
            <p:nvPr/>
          </p:nvSpPr>
          <p:spPr bwMode="auto">
            <a:xfrm>
              <a:off x="560627" y="3278624"/>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Line 26"/>
            <p:cNvSpPr>
              <a:spLocks noChangeShapeType="1"/>
            </p:cNvSpPr>
            <p:nvPr/>
          </p:nvSpPr>
          <p:spPr bwMode="auto">
            <a:xfrm flipH="1">
              <a:off x="969814" y="2980558"/>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7"/>
            <p:cNvSpPr>
              <a:spLocks noChangeShapeType="1"/>
            </p:cNvSpPr>
            <p:nvPr/>
          </p:nvSpPr>
          <p:spPr bwMode="auto">
            <a:xfrm>
              <a:off x="6805638" y="2980558"/>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Rectangle 28"/>
            <p:cNvSpPr>
              <a:spLocks noChangeArrowheads="1"/>
            </p:cNvSpPr>
            <p:nvPr/>
          </p:nvSpPr>
          <p:spPr bwMode="auto">
            <a:xfrm>
              <a:off x="560627" y="288120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Line 29"/>
            <p:cNvSpPr>
              <a:spLocks noChangeShapeType="1"/>
            </p:cNvSpPr>
            <p:nvPr/>
          </p:nvSpPr>
          <p:spPr bwMode="auto">
            <a:xfrm flipH="1">
              <a:off x="969814" y="258313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30"/>
            <p:cNvSpPr>
              <a:spLocks noChangeShapeType="1"/>
            </p:cNvSpPr>
            <p:nvPr/>
          </p:nvSpPr>
          <p:spPr bwMode="auto">
            <a:xfrm>
              <a:off x="6805638" y="258313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31"/>
            <p:cNvSpPr>
              <a:spLocks noChangeArrowheads="1"/>
            </p:cNvSpPr>
            <p:nvPr/>
          </p:nvSpPr>
          <p:spPr bwMode="auto">
            <a:xfrm>
              <a:off x="560627" y="2483780"/>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Line 32"/>
            <p:cNvSpPr>
              <a:spLocks noChangeShapeType="1"/>
            </p:cNvSpPr>
            <p:nvPr/>
          </p:nvSpPr>
          <p:spPr bwMode="auto">
            <a:xfrm flipH="1">
              <a:off x="969814" y="218571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3"/>
            <p:cNvSpPr>
              <a:spLocks noChangeShapeType="1"/>
            </p:cNvSpPr>
            <p:nvPr/>
          </p:nvSpPr>
          <p:spPr bwMode="auto">
            <a:xfrm>
              <a:off x="6805638" y="218571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Rectangle 34"/>
            <p:cNvSpPr>
              <a:spLocks noChangeArrowheads="1"/>
            </p:cNvSpPr>
            <p:nvPr/>
          </p:nvSpPr>
          <p:spPr bwMode="auto">
            <a:xfrm>
              <a:off x="560627" y="2086359"/>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Line 35"/>
            <p:cNvSpPr>
              <a:spLocks noChangeShapeType="1"/>
            </p:cNvSpPr>
            <p:nvPr/>
          </p:nvSpPr>
          <p:spPr bwMode="auto">
            <a:xfrm flipH="1">
              <a:off x="969814" y="178829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36"/>
            <p:cNvSpPr>
              <a:spLocks noChangeShapeType="1"/>
            </p:cNvSpPr>
            <p:nvPr/>
          </p:nvSpPr>
          <p:spPr bwMode="auto">
            <a:xfrm>
              <a:off x="6805638" y="178829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Rectangle 37"/>
            <p:cNvSpPr>
              <a:spLocks noChangeArrowheads="1"/>
            </p:cNvSpPr>
            <p:nvPr/>
          </p:nvSpPr>
          <p:spPr bwMode="auto">
            <a:xfrm>
              <a:off x="560627" y="16902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Line 38"/>
            <p:cNvSpPr>
              <a:spLocks noChangeShapeType="1"/>
            </p:cNvSpPr>
            <p:nvPr/>
          </p:nvSpPr>
          <p:spPr bwMode="auto">
            <a:xfrm flipH="1">
              <a:off x="969814" y="139087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39"/>
            <p:cNvSpPr>
              <a:spLocks noChangeShapeType="1"/>
            </p:cNvSpPr>
            <p:nvPr/>
          </p:nvSpPr>
          <p:spPr bwMode="auto">
            <a:xfrm>
              <a:off x="6805638" y="139087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Rectangle 40"/>
            <p:cNvSpPr>
              <a:spLocks noChangeArrowheads="1"/>
            </p:cNvSpPr>
            <p:nvPr/>
          </p:nvSpPr>
          <p:spPr bwMode="auto">
            <a:xfrm>
              <a:off x="560627" y="129151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rot="16200000">
              <a:off x="-1455811" y="3238827"/>
              <a:ext cx="3625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Frequency of </a:t>
              </a:r>
              <a:r>
                <a:rPr kumimoji="0" lang="en-US" altLang="en-US" b="0" i="0" u="none" strike="noStrike" cap="none" normalizeH="0" baseline="0" dirty="0" err="1">
                  <a:ln>
                    <a:noFill/>
                  </a:ln>
                  <a:solidFill>
                    <a:srgbClr val="000000"/>
                  </a:solidFill>
                  <a:effectLst/>
                  <a:latin typeface="Arial" panose="020B0604020202020204" pitchFamily="34" charset="0"/>
                </a:rPr>
                <a:t>unfavourable</a:t>
              </a:r>
              <a:r>
                <a:rPr kumimoji="0" lang="en-US" altLang="en-US" b="0" i="0" u="none" strike="noStrike" cap="none" normalizeH="0" baseline="0" dirty="0">
                  <a:ln>
                    <a:noFill/>
                  </a:ln>
                  <a:solidFill>
                    <a:srgbClr val="000000"/>
                  </a:solidFill>
                  <a:effectLst/>
                  <a:latin typeface="Arial" panose="020B0604020202020204" pitchFamily="34" charset="0"/>
                </a:rPr>
                <a:t> allele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43" name="Line 42"/>
            <p:cNvSpPr>
              <a:spLocks noChangeShapeType="1"/>
            </p:cNvSpPr>
            <p:nvPr/>
          </p:nvSpPr>
          <p:spPr bwMode="auto">
            <a:xfrm>
              <a:off x="1060019" y="536378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43"/>
            <p:cNvSpPr>
              <a:spLocks noChangeShapeType="1"/>
            </p:cNvSpPr>
            <p:nvPr/>
          </p:nvSpPr>
          <p:spPr bwMode="auto">
            <a:xfrm>
              <a:off x="1060019" y="139087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44"/>
            <p:cNvSpPr>
              <a:spLocks noChangeShapeType="1"/>
            </p:cNvSpPr>
            <p:nvPr/>
          </p:nvSpPr>
          <p:spPr bwMode="auto">
            <a:xfrm>
              <a:off x="106001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45"/>
            <p:cNvSpPr>
              <a:spLocks noChangeShapeType="1"/>
            </p:cNvSpPr>
            <p:nvPr/>
          </p:nvSpPr>
          <p:spPr bwMode="auto">
            <a:xfrm flipV="1">
              <a:off x="106001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p:cNvSpPr>
              <a:spLocks noChangeArrowheads="1"/>
            </p:cNvSpPr>
            <p:nvPr/>
          </p:nvSpPr>
          <p:spPr bwMode="auto">
            <a:xfrm>
              <a:off x="954126"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Line 47"/>
            <p:cNvSpPr>
              <a:spLocks noChangeShapeType="1"/>
            </p:cNvSpPr>
            <p:nvPr/>
          </p:nvSpPr>
          <p:spPr bwMode="auto">
            <a:xfrm>
              <a:off x="163523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48"/>
            <p:cNvSpPr>
              <a:spLocks noChangeShapeType="1"/>
            </p:cNvSpPr>
            <p:nvPr/>
          </p:nvSpPr>
          <p:spPr bwMode="auto">
            <a:xfrm flipV="1">
              <a:off x="163523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Rectangle 49"/>
            <p:cNvSpPr>
              <a:spLocks noChangeArrowheads="1"/>
            </p:cNvSpPr>
            <p:nvPr/>
          </p:nvSpPr>
          <p:spPr bwMode="auto">
            <a:xfrm>
              <a:off x="1529342"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Line 50"/>
            <p:cNvSpPr>
              <a:spLocks noChangeShapeType="1"/>
            </p:cNvSpPr>
            <p:nvPr/>
          </p:nvSpPr>
          <p:spPr bwMode="auto">
            <a:xfrm>
              <a:off x="220914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51"/>
            <p:cNvSpPr>
              <a:spLocks noChangeShapeType="1"/>
            </p:cNvSpPr>
            <p:nvPr/>
          </p:nvSpPr>
          <p:spPr bwMode="auto">
            <a:xfrm flipV="1">
              <a:off x="220914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Rectangle 52"/>
            <p:cNvSpPr>
              <a:spLocks noChangeArrowheads="1"/>
            </p:cNvSpPr>
            <p:nvPr/>
          </p:nvSpPr>
          <p:spPr bwMode="auto">
            <a:xfrm>
              <a:off x="204442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Line 53"/>
            <p:cNvSpPr>
              <a:spLocks noChangeShapeType="1"/>
            </p:cNvSpPr>
            <p:nvPr/>
          </p:nvSpPr>
          <p:spPr bwMode="auto">
            <a:xfrm>
              <a:off x="278435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54"/>
            <p:cNvSpPr>
              <a:spLocks noChangeShapeType="1"/>
            </p:cNvSpPr>
            <p:nvPr/>
          </p:nvSpPr>
          <p:spPr bwMode="auto">
            <a:xfrm flipV="1">
              <a:off x="278435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Rectangle 55"/>
            <p:cNvSpPr>
              <a:spLocks noChangeArrowheads="1"/>
            </p:cNvSpPr>
            <p:nvPr/>
          </p:nvSpPr>
          <p:spPr bwMode="auto">
            <a:xfrm>
              <a:off x="261963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Line 56"/>
            <p:cNvSpPr>
              <a:spLocks noChangeShapeType="1"/>
            </p:cNvSpPr>
            <p:nvPr/>
          </p:nvSpPr>
          <p:spPr bwMode="auto">
            <a:xfrm>
              <a:off x="3358266"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Rectangle 58"/>
            <p:cNvSpPr>
              <a:spLocks noChangeArrowheads="1"/>
            </p:cNvSpPr>
            <p:nvPr/>
          </p:nvSpPr>
          <p:spPr bwMode="auto">
            <a:xfrm>
              <a:off x="3194852"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Line 59"/>
            <p:cNvSpPr>
              <a:spLocks noChangeShapeType="1"/>
            </p:cNvSpPr>
            <p:nvPr/>
          </p:nvSpPr>
          <p:spPr bwMode="auto">
            <a:xfrm>
              <a:off x="393348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Line 60"/>
            <p:cNvSpPr>
              <a:spLocks noChangeShapeType="1"/>
            </p:cNvSpPr>
            <p:nvPr/>
          </p:nvSpPr>
          <p:spPr bwMode="auto">
            <a:xfrm flipV="1">
              <a:off x="393348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Rectangle 61"/>
            <p:cNvSpPr>
              <a:spLocks noChangeArrowheads="1"/>
            </p:cNvSpPr>
            <p:nvPr/>
          </p:nvSpPr>
          <p:spPr bwMode="auto">
            <a:xfrm>
              <a:off x="376876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Line 62"/>
            <p:cNvSpPr>
              <a:spLocks noChangeShapeType="1"/>
            </p:cNvSpPr>
            <p:nvPr/>
          </p:nvSpPr>
          <p:spPr bwMode="auto">
            <a:xfrm>
              <a:off x="4507390"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Line 63"/>
            <p:cNvSpPr>
              <a:spLocks noChangeShapeType="1"/>
            </p:cNvSpPr>
            <p:nvPr/>
          </p:nvSpPr>
          <p:spPr bwMode="auto">
            <a:xfrm flipV="1">
              <a:off x="4507390"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Rectangle 64"/>
            <p:cNvSpPr>
              <a:spLocks noChangeArrowheads="1"/>
            </p:cNvSpPr>
            <p:nvPr/>
          </p:nvSpPr>
          <p:spPr bwMode="auto">
            <a:xfrm>
              <a:off x="434266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Line 65"/>
            <p:cNvSpPr>
              <a:spLocks noChangeShapeType="1"/>
            </p:cNvSpPr>
            <p:nvPr/>
          </p:nvSpPr>
          <p:spPr bwMode="auto">
            <a:xfrm>
              <a:off x="508129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66"/>
            <p:cNvSpPr>
              <a:spLocks noChangeShapeType="1"/>
            </p:cNvSpPr>
            <p:nvPr/>
          </p:nvSpPr>
          <p:spPr bwMode="auto">
            <a:xfrm flipV="1">
              <a:off x="508129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Rectangle 67"/>
            <p:cNvSpPr>
              <a:spLocks noChangeArrowheads="1"/>
            </p:cNvSpPr>
            <p:nvPr/>
          </p:nvSpPr>
          <p:spPr bwMode="auto">
            <a:xfrm>
              <a:off x="4917885"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Line 68"/>
            <p:cNvSpPr>
              <a:spLocks noChangeShapeType="1"/>
            </p:cNvSpPr>
            <p:nvPr/>
          </p:nvSpPr>
          <p:spPr bwMode="auto">
            <a:xfrm>
              <a:off x="565651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Line 69"/>
            <p:cNvSpPr>
              <a:spLocks noChangeShapeType="1"/>
            </p:cNvSpPr>
            <p:nvPr/>
          </p:nvSpPr>
          <p:spPr bwMode="auto">
            <a:xfrm flipV="1">
              <a:off x="565651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Rectangle 70"/>
            <p:cNvSpPr>
              <a:spLocks noChangeArrowheads="1"/>
            </p:cNvSpPr>
            <p:nvPr/>
          </p:nvSpPr>
          <p:spPr bwMode="auto">
            <a:xfrm>
              <a:off x="5491793"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Line 71"/>
            <p:cNvSpPr>
              <a:spLocks noChangeShapeType="1"/>
            </p:cNvSpPr>
            <p:nvPr/>
          </p:nvSpPr>
          <p:spPr bwMode="auto">
            <a:xfrm>
              <a:off x="623042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72"/>
            <p:cNvSpPr>
              <a:spLocks noChangeShapeType="1"/>
            </p:cNvSpPr>
            <p:nvPr/>
          </p:nvSpPr>
          <p:spPr bwMode="auto">
            <a:xfrm flipV="1">
              <a:off x="623042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Rectangle 73"/>
            <p:cNvSpPr>
              <a:spLocks noChangeArrowheads="1"/>
            </p:cNvSpPr>
            <p:nvPr/>
          </p:nvSpPr>
          <p:spPr bwMode="auto">
            <a:xfrm>
              <a:off x="606700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Line 74"/>
            <p:cNvSpPr>
              <a:spLocks noChangeShapeType="1"/>
            </p:cNvSpPr>
            <p:nvPr/>
          </p:nvSpPr>
          <p:spPr bwMode="auto">
            <a:xfrm>
              <a:off x="680563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75"/>
            <p:cNvSpPr>
              <a:spLocks noChangeShapeType="1"/>
            </p:cNvSpPr>
            <p:nvPr/>
          </p:nvSpPr>
          <p:spPr bwMode="auto">
            <a:xfrm flipV="1">
              <a:off x="680563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Rectangle 76"/>
            <p:cNvSpPr>
              <a:spLocks noChangeArrowheads="1"/>
            </p:cNvSpPr>
            <p:nvPr/>
          </p:nvSpPr>
          <p:spPr bwMode="auto">
            <a:xfrm>
              <a:off x="664091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7"/>
            <p:cNvSpPr>
              <a:spLocks noChangeArrowheads="1"/>
            </p:cNvSpPr>
            <p:nvPr/>
          </p:nvSpPr>
          <p:spPr bwMode="auto">
            <a:xfrm>
              <a:off x="907063" y="5672306"/>
              <a:ext cx="4908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Generations under constant selection against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80" name="Freeform 79"/>
            <p:cNvSpPr>
              <a:spLocks/>
            </p:cNvSpPr>
            <p:nvPr/>
          </p:nvSpPr>
          <p:spPr bwMode="auto">
            <a:xfrm>
              <a:off x="3128180" y="5349400"/>
              <a:ext cx="230086" cy="10458"/>
            </a:xfrm>
            <a:custGeom>
              <a:avLst/>
              <a:gdLst>
                <a:gd name="T0" fmla="*/ 0 w 350"/>
                <a:gd name="T1" fmla="*/ 0 h 17"/>
                <a:gd name="T2" fmla="*/ 175 w 350"/>
                <a:gd name="T3" fmla="*/ 11 h 17"/>
                <a:gd name="T4" fmla="*/ 350 w 350"/>
                <a:gd name="T5" fmla="*/ 17 h 17"/>
              </a:gdLst>
              <a:ahLst/>
              <a:cxnLst>
                <a:cxn ang="0">
                  <a:pos x="T0" y="T1"/>
                </a:cxn>
                <a:cxn ang="0">
                  <a:pos x="T2" y="T3"/>
                </a:cxn>
                <a:cxn ang="0">
                  <a:pos x="T4" y="T5"/>
                </a:cxn>
              </a:cxnLst>
              <a:rect l="0" t="0" r="r" b="b"/>
              <a:pathLst>
                <a:path w="350" h="17">
                  <a:moveTo>
                    <a:pt x="0" y="0"/>
                  </a:moveTo>
                  <a:lnTo>
                    <a:pt x="175" y="11"/>
                  </a:lnTo>
                  <a:lnTo>
                    <a:pt x="350" y="17"/>
                  </a:lnTo>
                </a:path>
              </a:pathLst>
            </a:custGeom>
            <a:noFill/>
            <a:ln w="365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Rectangle 1102"/>
            <p:cNvSpPr>
              <a:spLocks noChangeArrowheads="1"/>
            </p:cNvSpPr>
            <p:nvPr/>
          </p:nvSpPr>
          <p:spPr bwMode="auto">
            <a:xfrm>
              <a:off x="1060019" y="1015552"/>
              <a:ext cx="2930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Initial frequency q(a) = 0.999</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106" name="Rectangle 692"/>
            <p:cNvSpPr>
              <a:spLocks noChangeArrowheads="1"/>
            </p:cNvSpPr>
            <p:nvPr/>
          </p:nvSpPr>
          <p:spPr bwMode="auto">
            <a:xfrm>
              <a:off x="3618421" y="2068060"/>
              <a:ext cx="1520399" cy="2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Arial" panose="020B0604020202020204" pitchFamily="34" charset="0"/>
                </a:rPr>
                <a:t>Selfing</a:t>
              </a:r>
              <a:r>
                <a:rPr kumimoji="0" lang="en-US" altLang="en-US" sz="1800" b="0" i="0" u="none" strike="noStrike" cap="none" normalizeH="0" baseline="0" dirty="0">
                  <a:ln>
                    <a:noFill/>
                  </a:ln>
                  <a:solidFill>
                    <a:srgbClr val="000000"/>
                  </a:solidFill>
                  <a:effectLst/>
                  <a:latin typeface="Arial" panose="020B0604020202020204" pitchFamily="34" charset="0"/>
                </a:rPr>
                <a:t>, s=0.5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2" name="Line 693"/>
            <p:cNvSpPr>
              <a:spLocks noChangeShapeType="1"/>
            </p:cNvSpPr>
            <p:nvPr/>
          </p:nvSpPr>
          <p:spPr bwMode="auto">
            <a:xfrm>
              <a:off x="3132103" y="2194869"/>
              <a:ext cx="363432"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3" name="Freeform 1112"/>
            <p:cNvSpPr/>
            <p:nvPr/>
          </p:nvSpPr>
          <p:spPr>
            <a:xfrm>
              <a:off x="1050652" y="1386739"/>
              <a:ext cx="2800728" cy="3975521"/>
            </a:xfrm>
            <a:custGeom>
              <a:avLst/>
              <a:gdLst>
                <a:gd name="connsiteX0" fmla="*/ 0 w 2800728"/>
                <a:gd name="connsiteY0" fmla="*/ 0 h 3975521"/>
                <a:gd name="connsiteX1" fmla="*/ 354254 w 2800728"/>
                <a:gd name="connsiteY1" fmla="*/ 30278 h 3975521"/>
                <a:gd name="connsiteX2" fmla="*/ 584368 w 2800728"/>
                <a:gd name="connsiteY2" fmla="*/ 121113 h 3975521"/>
                <a:gd name="connsiteX3" fmla="*/ 784204 w 2800728"/>
                <a:gd name="connsiteY3" fmla="*/ 387560 h 3975521"/>
                <a:gd name="connsiteX4" fmla="*/ 923483 w 2800728"/>
                <a:gd name="connsiteY4" fmla="*/ 781176 h 3975521"/>
                <a:gd name="connsiteX5" fmla="*/ 1041568 w 2800728"/>
                <a:gd name="connsiteY5" fmla="*/ 1338294 h 3975521"/>
                <a:gd name="connsiteX6" fmla="*/ 1195986 w 2800728"/>
                <a:gd name="connsiteY6" fmla="*/ 2252694 h 3975521"/>
                <a:gd name="connsiteX7" fmla="*/ 1374627 w 2800728"/>
                <a:gd name="connsiteY7" fmla="*/ 3154983 h 3975521"/>
                <a:gd name="connsiteX8" fmla="*/ 1516935 w 2800728"/>
                <a:gd name="connsiteY8" fmla="*/ 3594016 h 3975521"/>
                <a:gd name="connsiteX9" fmla="*/ 1680437 w 2800728"/>
                <a:gd name="connsiteY9" fmla="*/ 3821102 h 3975521"/>
                <a:gd name="connsiteX10" fmla="*/ 1949912 w 2800728"/>
                <a:gd name="connsiteY10" fmla="*/ 3948270 h 3975521"/>
                <a:gd name="connsiteX11" fmla="*/ 2270861 w 2800728"/>
                <a:gd name="connsiteY11" fmla="*/ 3969465 h 3975521"/>
                <a:gd name="connsiteX12" fmla="*/ 2800728 w 2800728"/>
                <a:gd name="connsiteY12" fmla="*/ 3975521 h 397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0728" h="3975521">
                  <a:moveTo>
                    <a:pt x="0" y="0"/>
                  </a:moveTo>
                  <a:lnTo>
                    <a:pt x="354254" y="30278"/>
                  </a:lnTo>
                  <a:lnTo>
                    <a:pt x="584368" y="121113"/>
                  </a:lnTo>
                  <a:lnTo>
                    <a:pt x="784204" y="387560"/>
                  </a:lnTo>
                  <a:lnTo>
                    <a:pt x="923483" y="781176"/>
                  </a:lnTo>
                  <a:lnTo>
                    <a:pt x="1041568" y="1338294"/>
                  </a:lnTo>
                  <a:lnTo>
                    <a:pt x="1195986" y="2252694"/>
                  </a:lnTo>
                  <a:lnTo>
                    <a:pt x="1374627" y="3154983"/>
                  </a:lnTo>
                  <a:lnTo>
                    <a:pt x="1516935" y="3594016"/>
                  </a:lnTo>
                  <a:lnTo>
                    <a:pt x="1680437" y="3821102"/>
                  </a:lnTo>
                  <a:lnTo>
                    <a:pt x="1949912" y="3948270"/>
                  </a:lnTo>
                  <a:lnTo>
                    <a:pt x="2270861" y="3969465"/>
                  </a:lnTo>
                  <a:lnTo>
                    <a:pt x="2800728" y="3975521"/>
                  </a:lnTo>
                </a:path>
              </a:pathLst>
            </a:cu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14" name="Rectangle 705"/>
          <p:cNvSpPr>
            <a:spLocks noChangeArrowheads="1"/>
          </p:cNvSpPr>
          <p:nvPr/>
        </p:nvSpPr>
        <p:spPr bwMode="auto">
          <a:xfrm>
            <a:off x="3618421" y="2553072"/>
            <a:ext cx="3757204"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0"/>
                </a:solidFill>
                <a:effectLst/>
                <a:latin typeface="Arial" panose="020B0604020202020204" pitchFamily="34" charset="0"/>
              </a:rPr>
              <a:t>Random mating, s=0.5, </a:t>
            </a:r>
            <a:r>
              <a:rPr kumimoji="0" lang="en-US" altLang="en-US" sz="1800" b="0" i="0" u="none" strike="noStrike" cap="none" normalizeH="0" baseline="0" dirty="0">
                <a:ln>
                  <a:noFill/>
                </a:ln>
                <a:solidFill>
                  <a:srgbClr val="000080"/>
                </a:solidFill>
                <a:effectLst>
                  <a:outerShdw blurRad="38100" dist="38100" dir="2700000" algn="tl">
                    <a:srgbClr val="000000">
                      <a:alpha val="43137"/>
                    </a:srgbClr>
                  </a:outerShdw>
                </a:effectLst>
                <a:latin typeface="Arial" panose="020B0604020202020204" pitchFamily="34" charset="0"/>
              </a:rPr>
              <a:t>intermediate</a:t>
            </a:r>
            <a:endParaRPr kumimoji="0" lang="en-US" altLang="en-US" sz="1800" b="0" i="0" u="none" strike="noStrike" cap="none" normalizeH="0" baseline="0" dirty="0">
              <a:ln>
                <a:noFill/>
              </a:ln>
              <a:latin typeface="Arial" panose="020B0604020202020204" pitchFamily="34" charset="0"/>
            </a:endParaRPr>
          </a:p>
        </p:txBody>
      </p:sp>
      <p:sp>
        <p:nvSpPr>
          <p:cNvPr id="1115"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6" name="Line 693"/>
          <p:cNvSpPr>
            <a:spLocks noChangeShapeType="1"/>
          </p:cNvSpPr>
          <p:nvPr/>
        </p:nvSpPr>
        <p:spPr bwMode="auto">
          <a:xfrm>
            <a:off x="3132103" y="2194869"/>
            <a:ext cx="363432"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7" name="Line 706"/>
          <p:cNvSpPr>
            <a:spLocks noChangeShapeType="1"/>
          </p:cNvSpPr>
          <p:nvPr/>
        </p:nvSpPr>
        <p:spPr bwMode="auto">
          <a:xfrm>
            <a:off x="3132103" y="2652427"/>
            <a:ext cx="43141" cy="0"/>
          </a:xfrm>
          <a:prstGeom prst="line">
            <a:avLst/>
          </a:prstGeom>
          <a:noFill/>
          <a:ln w="36513">
            <a:solidFill>
              <a:srgbClr val="00008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8" name="Freeform 707"/>
          <p:cNvSpPr>
            <a:spLocks/>
          </p:cNvSpPr>
          <p:nvPr/>
        </p:nvSpPr>
        <p:spPr bwMode="auto">
          <a:xfrm>
            <a:off x="3226229" y="2652427"/>
            <a:ext cx="98048"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6513">
            <a:solidFill>
              <a:srgbClr val="00008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9" name="Freeform 708"/>
          <p:cNvSpPr>
            <a:spLocks/>
          </p:cNvSpPr>
          <p:nvPr/>
        </p:nvSpPr>
        <p:spPr bwMode="auto">
          <a:xfrm>
            <a:off x="3376569" y="2652427"/>
            <a:ext cx="98048"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6513">
            <a:solidFill>
              <a:srgbClr val="00008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0" name="Freeform 1129"/>
          <p:cNvSpPr/>
          <p:nvPr/>
        </p:nvSpPr>
        <p:spPr>
          <a:xfrm>
            <a:off x="1038540" y="1377656"/>
            <a:ext cx="5771015" cy="3979062"/>
          </a:xfrm>
          <a:custGeom>
            <a:avLst/>
            <a:gdLst>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66437 h 3996715"/>
              <a:gd name="connsiteX12" fmla="*/ 5771015 w 5771015"/>
              <a:gd name="connsiteY12" fmla="*/ 3996715 h 3996715"/>
              <a:gd name="connsiteX13" fmla="*/ 5771015 w 5771015"/>
              <a:gd name="connsiteY13" fmla="*/ 3990659 h 3996715"/>
              <a:gd name="connsiteX14" fmla="*/ 5771015 w 5771015"/>
              <a:gd name="connsiteY14" fmla="*/ 3987631 h 3996715"/>
              <a:gd name="connsiteX0" fmla="*/ 0 w 5771276"/>
              <a:gd name="connsiteY0" fmla="*/ 0 h 3996715"/>
              <a:gd name="connsiteX1" fmla="*/ 602535 w 5771276"/>
              <a:gd name="connsiteY1" fmla="*/ 42389 h 3996715"/>
              <a:gd name="connsiteX2" fmla="*/ 962845 w 5771276"/>
              <a:gd name="connsiteY2" fmla="*/ 118084 h 3996715"/>
              <a:gd name="connsiteX3" fmla="*/ 1253516 w 5771276"/>
              <a:gd name="connsiteY3" fmla="*/ 278559 h 3996715"/>
              <a:gd name="connsiteX4" fmla="*/ 1607770 w 5771276"/>
              <a:gd name="connsiteY4" fmla="*/ 781176 h 3996715"/>
              <a:gd name="connsiteX5" fmla="*/ 2104332 w 5771276"/>
              <a:gd name="connsiteY5" fmla="*/ 2134609 h 3996715"/>
              <a:gd name="connsiteX6" fmla="*/ 2355640 w 5771276"/>
              <a:gd name="connsiteY6" fmla="*/ 2824951 h 3996715"/>
              <a:gd name="connsiteX7" fmla="*/ 2619060 w 5771276"/>
              <a:gd name="connsiteY7" fmla="*/ 3324540 h 3996715"/>
              <a:gd name="connsiteX8" fmla="*/ 2964231 w 5771276"/>
              <a:gd name="connsiteY8" fmla="*/ 3684850 h 3996715"/>
              <a:gd name="connsiteX9" fmla="*/ 3385097 w 5771276"/>
              <a:gd name="connsiteY9" fmla="*/ 3890741 h 3996715"/>
              <a:gd name="connsiteX10" fmla="*/ 3942215 w 5771276"/>
              <a:gd name="connsiteY10" fmla="*/ 3957353 h 3996715"/>
              <a:gd name="connsiteX11" fmla="*/ 4690085 w 5771276"/>
              <a:gd name="connsiteY11" fmla="*/ 3966437 h 3996715"/>
              <a:gd name="connsiteX12" fmla="*/ 5771015 w 5771276"/>
              <a:gd name="connsiteY12" fmla="*/ 3996715 h 3996715"/>
              <a:gd name="connsiteX13" fmla="*/ 5771015 w 5771276"/>
              <a:gd name="connsiteY13" fmla="*/ 3990659 h 3996715"/>
              <a:gd name="connsiteX14" fmla="*/ 5767485 w 5771276"/>
              <a:gd name="connsiteY14" fmla="*/ 3962917 h 3996715"/>
              <a:gd name="connsiteX0" fmla="*/ 0 w 5771276"/>
              <a:gd name="connsiteY0" fmla="*/ 0 h 3996715"/>
              <a:gd name="connsiteX1" fmla="*/ 602535 w 5771276"/>
              <a:gd name="connsiteY1" fmla="*/ 42389 h 3996715"/>
              <a:gd name="connsiteX2" fmla="*/ 962845 w 5771276"/>
              <a:gd name="connsiteY2" fmla="*/ 118084 h 3996715"/>
              <a:gd name="connsiteX3" fmla="*/ 1253516 w 5771276"/>
              <a:gd name="connsiteY3" fmla="*/ 278559 h 3996715"/>
              <a:gd name="connsiteX4" fmla="*/ 1607770 w 5771276"/>
              <a:gd name="connsiteY4" fmla="*/ 781176 h 3996715"/>
              <a:gd name="connsiteX5" fmla="*/ 2104332 w 5771276"/>
              <a:gd name="connsiteY5" fmla="*/ 2134609 h 3996715"/>
              <a:gd name="connsiteX6" fmla="*/ 2355640 w 5771276"/>
              <a:gd name="connsiteY6" fmla="*/ 2824951 h 3996715"/>
              <a:gd name="connsiteX7" fmla="*/ 2619060 w 5771276"/>
              <a:gd name="connsiteY7" fmla="*/ 3324540 h 3996715"/>
              <a:gd name="connsiteX8" fmla="*/ 2964231 w 5771276"/>
              <a:gd name="connsiteY8" fmla="*/ 3684850 h 3996715"/>
              <a:gd name="connsiteX9" fmla="*/ 3385097 w 5771276"/>
              <a:gd name="connsiteY9" fmla="*/ 3890741 h 3996715"/>
              <a:gd name="connsiteX10" fmla="*/ 3942215 w 5771276"/>
              <a:gd name="connsiteY10" fmla="*/ 3957353 h 3996715"/>
              <a:gd name="connsiteX11" fmla="*/ 4690085 w 5771276"/>
              <a:gd name="connsiteY11" fmla="*/ 3966437 h 3996715"/>
              <a:gd name="connsiteX12" fmla="*/ 5771015 w 5771276"/>
              <a:gd name="connsiteY12" fmla="*/ 3996715 h 3996715"/>
              <a:gd name="connsiteX13" fmla="*/ 5771015 w 5771276"/>
              <a:gd name="connsiteY13" fmla="*/ 3990659 h 3996715"/>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66437 h 3996715"/>
              <a:gd name="connsiteX12" fmla="*/ 5771015 w 5771015"/>
              <a:gd name="connsiteY12" fmla="*/ 3996715 h 3996715"/>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73498 h 3996715"/>
              <a:gd name="connsiteX12" fmla="*/ 5771015 w 5771015"/>
              <a:gd name="connsiteY12" fmla="*/ 3996715 h 3996715"/>
              <a:gd name="connsiteX0" fmla="*/ 0 w 5771015"/>
              <a:gd name="connsiteY0" fmla="*/ 0 h 3979062"/>
              <a:gd name="connsiteX1" fmla="*/ 602535 w 5771015"/>
              <a:gd name="connsiteY1" fmla="*/ 42389 h 3979062"/>
              <a:gd name="connsiteX2" fmla="*/ 962845 w 5771015"/>
              <a:gd name="connsiteY2" fmla="*/ 118084 h 3979062"/>
              <a:gd name="connsiteX3" fmla="*/ 1253516 w 5771015"/>
              <a:gd name="connsiteY3" fmla="*/ 278559 h 3979062"/>
              <a:gd name="connsiteX4" fmla="*/ 1607770 w 5771015"/>
              <a:gd name="connsiteY4" fmla="*/ 781176 h 3979062"/>
              <a:gd name="connsiteX5" fmla="*/ 2104332 w 5771015"/>
              <a:gd name="connsiteY5" fmla="*/ 2134609 h 3979062"/>
              <a:gd name="connsiteX6" fmla="*/ 2355640 w 5771015"/>
              <a:gd name="connsiteY6" fmla="*/ 2824951 h 3979062"/>
              <a:gd name="connsiteX7" fmla="*/ 2619060 w 5771015"/>
              <a:gd name="connsiteY7" fmla="*/ 3324540 h 3979062"/>
              <a:gd name="connsiteX8" fmla="*/ 2964231 w 5771015"/>
              <a:gd name="connsiteY8" fmla="*/ 3684850 h 3979062"/>
              <a:gd name="connsiteX9" fmla="*/ 3385097 w 5771015"/>
              <a:gd name="connsiteY9" fmla="*/ 3890741 h 3979062"/>
              <a:gd name="connsiteX10" fmla="*/ 3942215 w 5771015"/>
              <a:gd name="connsiteY10" fmla="*/ 3957353 h 3979062"/>
              <a:gd name="connsiteX11" fmla="*/ 4690085 w 5771015"/>
              <a:gd name="connsiteY11" fmla="*/ 3973498 h 3979062"/>
              <a:gd name="connsiteX12" fmla="*/ 5771015 w 5771015"/>
              <a:gd name="connsiteY12" fmla="*/ 3979062 h 397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71015" h="3979062">
                <a:moveTo>
                  <a:pt x="0" y="0"/>
                </a:moveTo>
                <a:lnTo>
                  <a:pt x="602535" y="42389"/>
                </a:lnTo>
                <a:lnTo>
                  <a:pt x="962845" y="118084"/>
                </a:lnTo>
                <a:lnTo>
                  <a:pt x="1253516" y="278559"/>
                </a:lnTo>
                <a:lnTo>
                  <a:pt x="1607770" y="781176"/>
                </a:lnTo>
                <a:lnTo>
                  <a:pt x="2104332" y="2134609"/>
                </a:lnTo>
                <a:lnTo>
                  <a:pt x="2355640" y="2824951"/>
                </a:lnTo>
                <a:lnTo>
                  <a:pt x="2619060" y="3324540"/>
                </a:lnTo>
                <a:lnTo>
                  <a:pt x="2964231" y="3684850"/>
                </a:lnTo>
                <a:lnTo>
                  <a:pt x="3385097" y="3890741"/>
                </a:lnTo>
                <a:lnTo>
                  <a:pt x="3942215" y="3957353"/>
                </a:lnTo>
                <a:lnTo>
                  <a:pt x="4690085" y="3973498"/>
                </a:lnTo>
                <a:lnTo>
                  <a:pt x="5771015" y="3979062"/>
                </a:lnTo>
              </a:path>
            </a:pathLst>
          </a:custGeom>
          <a:noFill/>
          <a:ln w="38100">
            <a:solidFill>
              <a:srgbClr val="000066"/>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feld 326"/>
          <p:cNvSpPr txBox="1"/>
          <p:nvPr/>
        </p:nvSpPr>
        <p:spPr>
          <a:xfrm>
            <a:off x="2406" y="49361"/>
            <a:ext cx="1205566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Allele frequency changes because of selection, different ‘cases’. </a:t>
            </a:r>
            <a:r>
              <a:rPr lang="en-GB" sz="24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Random Mating</a:t>
            </a:r>
            <a:r>
              <a:rPr lang="en-GB" sz="2400" dirty="0">
                <a:latin typeface="Arial" panose="020B0604020202020204" pitchFamily="34" charset="0"/>
                <a:cs typeface="Arial" panose="020B0604020202020204" pitchFamily="34" charset="0"/>
              </a:rPr>
              <a:t>.</a:t>
            </a:r>
          </a:p>
        </p:txBody>
      </p:sp>
      <p:sp>
        <p:nvSpPr>
          <p:cNvPr id="95" name="TextBox 94"/>
          <p:cNvSpPr txBox="1"/>
          <p:nvPr/>
        </p:nvSpPr>
        <p:spPr>
          <a:xfrm>
            <a:off x="7516693" y="613000"/>
            <a:ext cx="4541380" cy="563231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Case: </a:t>
            </a:r>
            <a:r>
              <a:rPr lang="en-GB"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Coefficient of selection s=0.5</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Aa phenotypically indeed shows a mar-ked disadvantage versus AA (e.g. case of </a:t>
            </a:r>
            <a:r>
              <a:rPr lang="en-GB" dirty="0">
                <a:solidFill>
                  <a:srgbClr val="000080"/>
                </a:solidFill>
                <a:effectLst>
                  <a:outerShdw blurRad="38100" dist="38100" dir="2700000" algn="tl">
                    <a:srgbClr val="000000">
                      <a:alpha val="43137"/>
                    </a:srgbClr>
                  </a:outerShdw>
                </a:effectLst>
                <a:latin typeface="Arial" panose="020B0604020202020204" pitchFamily="34" charset="0"/>
              </a:rPr>
              <a:t>intermediate</a:t>
            </a:r>
            <a:r>
              <a:rPr lang="en-GB" dirty="0">
                <a:latin typeface="Arial" panose="020B0604020202020204" pitchFamily="34" charset="0"/>
                <a:cs typeface="Arial" panose="020B0604020202020204" pitchFamily="34" charset="0"/>
              </a:rPr>
              <a:t> gene action) ... then Selection in favour of A is initially slower than if ‘a’ is fully recessive. At initially very low </a:t>
            </a:r>
            <a:r>
              <a:rPr lang="en-GB" dirty="0" err="1">
                <a:latin typeface="Arial" panose="020B0604020202020204" pitchFamily="34" charset="0"/>
                <a:cs typeface="Arial" panose="020B0604020202020204" pitchFamily="34" charset="0"/>
              </a:rPr>
              <a:t>frequen-cies</a:t>
            </a:r>
            <a:r>
              <a:rPr lang="en-GB" dirty="0">
                <a:latin typeface="Arial" panose="020B0604020202020204" pitchFamily="34" charset="0"/>
                <a:cs typeface="Arial" panose="020B0604020202020204" pitchFamily="34" charset="0"/>
              </a:rPr>
              <a:t> of AA genotypes </a:t>
            </a:r>
            <a:r>
              <a:rPr lang="en-GB" dirty="0">
                <a:solidFill>
                  <a:schemeClr val="tx1">
                    <a:lumMod val="50000"/>
                    <a:lumOff val="50000"/>
                  </a:schemeClr>
                </a:solidFill>
                <a:latin typeface="Arial" panose="020B0604020202020204" pitchFamily="34" charset="0"/>
                <a:cs typeface="Arial" panose="020B0604020202020204" pitchFamily="34" charset="0"/>
              </a:rPr>
              <a:t>… P(AA)=[p(A)]² is very </a:t>
            </a:r>
            <a:r>
              <a:rPr lang="en-GB" dirty="0">
                <a:solidFill>
                  <a:srgbClr val="FF0000"/>
                </a:solidFill>
                <a:latin typeface="Arial" panose="020B0604020202020204" pitchFamily="34" charset="0"/>
                <a:cs typeface="Arial" panose="020B0604020202020204" pitchFamily="34" charset="0"/>
              </a:rPr>
              <a:t>rare</a:t>
            </a:r>
            <a:r>
              <a:rPr lang="en-GB" dirty="0">
                <a:solidFill>
                  <a:schemeClr val="tx1">
                    <a:lumMod val="50000"/>
                    <a:lumOff val="50000"/>
                  </a:schemeClr>
                </a:solidFill>
                <a:latin typeface="Arial" panose="020B0604020202020204" pitchFamily="34" charset="0"/>
                <a:cs typeface="Arial" panose="020B0604020202020204" pitchFamily="34" charset="0"/>
              </a:rPr>
              <a:t> then …</a:t>
            </a:r>
            <a:r>
              <a:rPr lang="en-GB" dirty="0">
                <a:latin typeface="Arial" panose="020B0604020202020204" pitchFamily="34" charset="0"/>
                <a:cs typeface="Arial" panose="020B0604020202020204" pitchFamily="34" charset="0"/>
              </a:rPr>
              <a:t> the allele ‘A’ exists mainly in ‘Aa’ heterozygous types (with their only half-size advantage compared to ‘aa’).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Yet, finally, selection </a:t>
            </a:r>
            <a:r>
              <a:rPr lang="en-GB"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kick out </a:t>
            </a:r>
            <a:r>
              <a:rPr lang="en-GB" dirty="0">
                <a:latin typeface="Arial" panose="020B0604020202020204" pitchFamily="34" charset="0"/>
                <a:cs typeface="Arial" panose="020B0604020202020204" pitchFamily="34" charset="0"/>
              </a:rPr>
              <a:t>‚a‘ be-cause ‘a’ can – </a:t>
            </a:r>
            <a:r>
              <a:rPr lang="en-GB" dirty="0">
                <a:solidFill>
                  <a:srgbClr val="000099"/>
                </a:solidFill>
                <a:latin typeface="Arial" panose="020B0604020202020204" pitchFamily="34" charset="0"/>
                <a:cs typeface="Arial" panose="020B0604020202020204" pitchFamily="34" charset="0"/>
              </a:rPr>
              <a:t>intermediate gene action </a:t>
            </a:r>
            <a:r>
              <a:rPr lang="en-GB" dirty="0">
                <a:latin typeface="Arial" panose="020B0604020202020204" pitchFamily="34" charset="0"/>
                <a:cs typeface="Arial" panose="020B0604020202020204" pitchFamily="34" charset="0"/>
              </a:rPr>
              <a:t>– not fully hide ‘under’ A and is even purged if occurring in Aa genotypes.</a:t>
            </a:r>
          </a:p>
          <a:p>
            <a:endParaRPr lang="en-GB" dirty="0">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Mind: If e.g. p(a)=1%, then in HWE only </a:t>
            </a:r>
            <a:r>
              <a:rPr lang="en-GB" dirty="0">
                <a:solidFill>
                  <a:srgbClr val="FF0000"/>
                </a:solidFill>
                <a:latin typeface="Arial" panose="020B0604020202020204" pitchFamily="34" charset="0"/>
                <a:cs typeface="Arial" panose="020B0604020202020204" pitchFamily="34" charset="0"/>
              </a:rPr>
              <a:t>1 in 10 000</a:t>
            </a:r>
            <a:r>
              <a:rPr lang="en-GB" dirty="0">
                <a:solidFill>
                  <a:schemeClr val="tx1">
                    <a:lumMod val="50000"/>
                    <a:lumOff val="50000"/>
                  </a:schemeClr>
                </a:solidFill>
                <a:latin typeface="Arial" panose="020B0604020202020204" pitchFamily="34" charset="0"/>
                <a:cs typeface="Arial" panose="020B0604020202020204" pitchFamily="34" charset="0"/>
              </a:rPr>
              <a:t> individuals is ‚aa‘ whereas 198 in 10 000 individuals are ‚Aa‘.       q²</a:t>
            </a:r>
            <a:r>
              <a:rPr lang="en-GB" dirty="0">
                <a:solidFill>
                  <a:srgbClr val="FF0000"/>
                </a:solidFill>
                <a:latin typeface="Arial" panose="020B0604020202020204" pitchFamily="34" charset="0"/>
                <a:cs typeface="Arial" panose="020B0604020202020204" pitchFamily="34" charset="0"/>
              </a:rPr>
              <a:t>&lt;&lt;</a:t>
            </a:r>
            <a:r>
              <a:rPr lang="en-GB" dirty="0">
                <a:solidFill>
                  <a:schemeClr val="tx1">
                    <a:lumMod val="50000"/>
                    <a:lumOff val="50000"/>
                  </a:schemeClr>
                </a:solidFill>
                <a:latin typeface="Arial" panose="020B0604020202020204" pitchFamily="34" charset="0"/>
                <a:cs typeface="Arial" panose="020B0604020202020204" pitchFamily="34" charset="0"/>
              </a:rPr>
              <a:t>2pq</a:t>
            </a:r>
          </a:p>
        </p:txBody>
      </p:sp>
      <p:sp>
        <p:nvSpPr>
          <p:cNvPr id="96" name="TextBox 95"/>
          <p:cNvSpPr txBox="1"/>
          <p:nvPr/>
        </p:nvSpPr>
        <p:spPr>
          <a:xfrm>
            <a:off x="130812" y="6162051"/>
            <a:ext cx="4425965"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solidFill>
                  <a:srgbClr val="FF0000"/>
                </a:solidFill>
                <a:latin typeface="Arial" panose="020B0604020202020204" pitchFamily="34" charset="0"/>
                <a:cs typeface="Arial" panose="020B0604020202020204" pitchFamily="34" charset="0"/>
              </a:rPr>
              <a:t>Square </a:t>
            </a:r>
            <a:r>
              <a:rPr lang="de-DE" dirty="0" err="1">
                <a:solidFill>
                  <a:srgbClr val="FF0000"/>
                </a:solidFill>
                <a:latin typeface="Arial" panose="020B0604020202020204" pitchFamily="34" charset="0"/>
                <a:cs typeface="Arial" panose="020B0604020202020204" pitchFamily="34" charset="0"/>
              </a:rPr>
              <a:t>of</a:t>
            </a:r>
            <a:r>
              <a:rPr lang="de-DE" dirty="0">
                <a:solidFill>
                  <a:srgbClr val="FF0000"/>
                </a:solidFill>
                <a:latin typeface="Arial" panose="020B0604020202020204" pitchFamily="34" charset="0"/>
                <a:cs typeface="Arial" panose="020B0604020202020204" pitchFamily="34" charset="0"/>
              </a:rPr>
              <a:t> rare </a:t>
            </a:r>
            <a:r>
              <a:rPr lang="de-DE" dirty="0" err="1">
                <a:solidFill>
                  <a:srgbClr val="FF0000"/>
                </a:solidFill>
                <a:latin typeface="Arial" panose="020B0604020202020204" pitchFamily="34" charset="0"/>
                <a:cs typeface="Arial" panose="020B0604020202020204" pitchFamily="34" charset="0"/>
              </a:rPr>
              <a:t>is</a:t>
            </a:r>
            <a:r>
              <a:rPr lang="de-DE" dirty="0">
                <a:solidFill>
                  <a:srgbClr val="FF0000"/>
                </a:solidFill>
                <a:latin typeface="Arial" panose="020B0604020202020204" pitchFamily="34" charset="0"/>
                <a:cs typeface="Arial" panose="020B0604020202020204" pitchFamily="34" charset="0"/>
              </a:rPr>
              <a:t> </a:t>
            </a:r>
            <a:r>
              <a:rPr lang="de-DE" dirty="0" err="1">
                <a:solidFill>
                  <a:srgbClr val="FF0000"/>
                </a:solidFill>
                <a:latin typeface="Arial" panose="020B0604020202020204" pitchFamily="34" charset="0"/>
                <a:cs typeface="Arial" panose="020B0604020202020204" pitchFamily="34" charset="0"/>
              </a:rPr>
              <a:t>very</a:t>
            </a:r>
            <a:r>
              <a:rPr lang="de-DE" dirty="0">
                <a:solidFill>
                  <a:srgbClr val="FF0000"/>
                </a:solidFill>
                <a:latin typeface="Arial" panose="020B0604020202020204" pitchFamily="34" charset="0"/>
                <a:cs typeface="Arial" panose="020B0604020202020204" pitchFamily="34" charset="0"/>
              </a:rPr>
              <a:t> rare</a:t>
            </a:r>
            <a:r>
              <a:rPr lang="de-DE" dirty="0">
                <a:latin typeface="Arial" panose="020B0604020202020204" pitchFamily="34" charset="0"/>
                <a:cs typeface="Arial" panose="020B0604020202020204" pitchFamily="34" charset="0"/>
              </a:rPr>
              <a:t>!</a:t>
            </a:r>
            <a:endParaRPr lang="en-GB"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7" name="Right Triangle 96"/>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22</a:t>
            </a:fld>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278586" y="3545235"/>
            <a:ext cx="1143000" cy="1801368"/>
          </a:xfrm>
          <a:prstGeom prst="rect">
            <a:avLst/>
          </a:prstGeom>
          <a:ln w="28575">
            <a:solidFill>
              <a:srgbClr val="7030A0"/>
            </a:solidFill>
          </a:ln>
          <a:effectLst>
            <a:outerShdw blurRad="50800" dist="38100" dir="2700000" algn="tl" rotWithShape="0">
              <a:srgbClr val="7030A0">
                <a:alpha val="40000"/>
              </a:srgbClr>
            </a:outerShdw>
          </a:effectLst>
        </p:spPr>
      </p:pic>
      <p:sp>
        <p:nvSpPr>
          <p:cNvPr id="5" name="TextBox 4">
            <a:extLst>
              <a:ext uri="{FF2B5EF4-FFF2-40B4-BE49-F238E27FC236}">
                <a16:creationId xmlns:a16="http://schemas.microsoft.com/office/drawing/2014/main" id="{BA0B4A6D-88DE-45D5-8FA0-DAF323640A6A}"/>
              </a:ext>
            </a:extLst>
          </p:cNvPr>
          <p:cNvSpPr txBox="1"/>
          <p:nvPr/>
        </p:nvSpPr>
        <p:spPr>
          <a:xfrm>
            <a:off x="3172656" y="2825199"/>
            <a:ext cx="2788697" cy="877163"/>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kumimoji="0" lang="en-US" altLang="en-US" sz="1700" b="0" i="0" u="none" strike="noStrike" cap="none" normalizeH="0" baseline="0" dirty="0">
                <a:ln>
                  <a:noFill/>
                </a:ln>
                <a:latin typeface="Arial" panose="020B0604020202020204" pitchFamily="34" charset="0"/>
              </a:rPr>
              <a:t>Attention. </a:t>
            </a:r>
            <a:br>
              <a:rPr kumimoji="0" lang="en-US" altLang="en-US" sz="1700" b="0" i="0" u="none" strike="noStrike" cap="none" normalizeH="0" baseline="0" dirty="0">
                <a:ln>
                  <a:noFill/>
                </a:ln>
                <a:latin typeface="Arial" panose="020B0604020202020204" pitchFamily="34" charset="0"/>
              </a:rPr>
            </a:br>
            <a:r>
              <a:rPr kumimoji="0" lang="en-US" altLang="en-US" sz="1700" b="0" i="0" u="none" strike="noStrike" cap="none" normalizeH="0" baseline="0" dirty="0">
                <a:ln>
                  <a:noFill/>
                </a:ln>
                <a:latin typeface="Arial" panose="020B0604020202020204" pitchFamily="34" charset="0"/>
              </a:rPr>
              <a:t>Now, with </a:t>
            </a:r>
            <a:r>
              <a:rPr kumimoji="0" lang="en-US" altLang="en-US" sz="1700" b="0" i="0" u="none" strike="noStrike" cap="none" normalizeH="0" baseline="0" dirty="0">
                <a:ln>
                  <a:noFill/>
                </a:ln>
                <a:solidFill>
                  <a:srgbClr val="000099"/>
                </a:solidFill>
                <a:effectLst>
                  <a:outerShdw blurRad="38100" dist="38100" dir="2700000" algn="tl">
                    <a:srgbClr val="000000">
                      <a:alpha val="43137"/>
                    </a:srgbClr>
                  </a:outerShdw>
                </a:effectLst>
                <a:latin typeface="Arial" panose="020B0604020202020204" pitchFamily="34" charset="0"/>
              </a:rPr>
              <a:t>Random Mating</a:t>
            </a:r>
            <a:r>
              <a:rPr kumimoji="0" lang="en-US" altLang="en-US" sz="1700" b="0" i="0" u="none" strike="noStrike" cap="none" normalizeH="0" baseline="0" dirty="0">
                <a:ln>
                  <a:noFill/>
                </a:ln>
                <a:latin typeface="Arial" panose="020B0604020202020204" pitchFamily="34" charset="0"/>
              </a:rPr>
              <a:t>, 2pq heterozygotes occur!</a:t>
            </a:r>
            <a:endParaRPr lang="en-GB" sz="1700" dirty="0"/>
          </a:p>
        </p:txBody>
      </p:sp>
    </p:spTree>
    <p:extLst>
      <p:ext uri="{BB962C8B-B14F-4D97-AF65-F5344CB8AC3E}">
        <p14:creationId xmlns:p14="http://schemas.microsoft.com/office/powerpoint/2010/main" val="7104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131233" y="922866"/>
            <a:ext cx="7298267" cy="547446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218686" y="1015552"/>
            <a:ext cx="6751673" cy="4933753"/>
            <a:chOff x="218686" y="1015552"/>
            <a:chExt cx="6751673" cy="4933753"/>
          </a:xfrm>
        </p:grpSpPr>
        <p:sp>
          <p:nvSpPr>
            <p:cNvPr id="7" name="Line 6"/>
            <p:cNvSpPr>
              <a:spLocks noChangeShapeType="1"/>
            </p:cNvSpPr>
            <p:nvPr/>
          </p:nvSpPr>
          <p:spPr bwMode="auto">
            <a:xfrm flipV="1">
              <a:off x="1060019"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7"/>
            <p:cNvSpPr>
              <a:spLocks noChangeShapeType="1"/>
            </p:cNvSpPr>
            <p:nvPr/>
          </p:nvSpPr>
          <p:spPr bwMode="auto">
            <a:xfrm flipV="1">
              <a:off x="6805638"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8"/>
            <p:cNvSpPr>
              <a:spLocks noChangeShapeType="1"/>
            </p:cNvSpPr>
            <p:nvPr/>
          </p:nvSpPr>
          <p:spPr bwMode="auto">
            <a:xfrm flipH="1">
              <a:off x="969814" y="536378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9"/>
            <p:cNvSpPr>
              <a:spLocks noChangeShapeType="1"/>
            </p:cNvSpPr>
            <p:nvPr/>
          </p:nvSpPr>
          <p:spPr bwMode="auto">
            <a:xfrm>
              <a:off x="6805638" y="536378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a:spLocks noChangeArrowheads="1"/>
            </p:cNvSpPr>
            <p:nvPr/>
          </p:nvSpPr>
          <p:spPr bwMode="auto">
            <a:xfrm>
              <a:off x="560627" y="526442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Line 11"/>
            <p:cNvSpPr>
              <a:spLocks noChangeShapeType="1"/>
            </p:cNvSpPr>
            <p:nvPr/>
          </p:nvSpPr>
          <p:spPr bwMode="auto">
            <a:xfrm flipH="1">
              <a:off x="969814" y="4966359"/>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2"/>
            <p:cNvSpPr>
              <a:spLocks noChangeShapeType="1"/>
            </p:cNvSpPr>
            <p:nvPr/>
          </p:nvSpPr>
          <p:spPr bwMode="auto">
            <a:xfrm>
              <a:off x="6805638" y="4966359"/>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p:cNvSpPr>
              <a:spLocks noChangeArrowheads="1"/>
            </p:cNvSpPr>
            <p:nvPr/>
          </p:nvSpPr>
          <p:spPr bwMode="auto">
            <a:xfrm>
              <a:off x="560627" y="4868311"/>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Line 14"/>
            <p:cNvSpPr>
              <a:spLocks noChangeShapeType="1"/>
            </p:cNvSpPr>
            <p:nvPr/>
          </p:nvSpPr>
          <p:spPr bwMode="auto">
            <a:xfrm flipH="1">
              <a:off x="969814" y="457024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5"/>
            <p:cNvSpPr>
              <a:spLocks noChangeShapeType="1"/>
            </p:cNvSpPr>
            <p:nvPr/>
          </p:nvSpPr>
          <p:spPr bwMode="auto">
            <a:xfrm>
              <a:off x="6805638" y="457024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a:spLocks noChangeArrowheads="1"/>
            </p:cNvSpPr>
            <p:nvPr/>
          </p:nvSpPr>
          <p:spPr bwMode="auto">
            <a:xfrm>
              <a:off x="560627" y="446958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Line 17"/>
            <p:cNvSpPr>
              <a:spLocks noChangeShapeType="1"/>
            </p:cNvSpPr>
            <p:nvPr/>
          </p:nvSpPr>
          <p:spPr bwMode="auto">
            <a:xfrm flipH="1">
              <a:off x="969814" y="417151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8"/>
            <p:cNvSpPr>
              <a:spLocks noChangeShapeType="1"/>
            </p:cNvSpPr>
            <p:nvPr/>
          </p:nvSpPr>
          <p:spPr bwMode="auto">
            <a:xfrm>
              <a:off x="6805638" y="417151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p:cNvSpPr>
              <a:spLocks noChangeArrowheads="1"/>
            </p:cNvSpPr>
            <p:nvPr/>
          </p:nvSpPr>
          <p:spPr bwMode="auto">
            <a:xfrm>
              <a:off x="560627" y="4073467"/>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Line 20"/>
            <p:cNvSpPr>
              <a:spLocks noChangeShapeType="1"/>
            </p:cNvSpPr>
            <p:nvPr/>
          </p:nvSpPr>
          <p:spPr bwMode="auto">
            <a:xfrm flipH="1">
              <a:off x="969814" y="377540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1"/>
            <p:cNvSpPr>
              <a:spLocks noChangeShapeType="1"/>
            </p:cNvSpPr>
            <p:nvPr/>
          </p:nvSpPr>
          <p:spPr bwMode="auto">
            <a:xfrm>
              <a:off x="6805638" y="377540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Rectangle 22"/>
            <p:cNvSpPr>
              <a:spLocks noChangeArrowheads="1"/>
            </p:cNvSpPr>
            <p:nvPr/>
          </p:nvSpPr>
          <p:spPr bwMode="auto">
            <a:xfrm>
              <a:off x="560627" y="36760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Line 23"/>
            <p:cNvSpPr>
              <a:spLocks noChangeShapeType="1"/>
            </p:cNvSpPr>
            <p:nvPr/>
          </p:nvSpPr>
          <p:spPr bwMode="auto">
            <a:xfrm flipH="1">
              <a:off x="969814" y="337667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4"/>
            <p:cNvSpPr>
              <a:spLocks noChangeShapeType="1"/>
            </p:cNvSpPr>
            <p:nvPr/>
          </p:nvSpPr>
          <p:spPr bwMode="auto">
            <a:xfrm>
              <a:off x="6805638" y="337667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a:spLocks noChangeArrowheads="1"/>
            </p:cNvSpPr>
            <p:nvPr/>
          </p:nvSpPr>
          <p:spPr bwMode="auto">
            <a:xfrm>
              <a:off x="560627" y="3278624"/>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Line 26"/>
            <p:cNvSpPr>
              <a:spLocks noChangeShapeType="1"/>
            </p:cNvSpPr>
            <p:nvPr/>
          </p:nvSpPr>
          <p:spPr bwMode="auto">
            <a:xfrm flipH="1">
              <a:off x="969814" y="2980558"/>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7"/>
            <p:cNvSpPr>
              <a:spLocks noChangeShapeType="1"/>
            </p:cNvSpPr>
            <p:nvPr/>
          </p:nvSpPr>
          <p:spPr bwMode="auto">
            <a:xfrm>
              <a:off x="6805638" y="2980558"/>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Rectangle 28"/>
            <p:cNvSpPr>
              <a:spLocks noChangeArrowheads="1"/>
            </p:cNvSpPr>
            <p:nvPr/>
          </p:nvSpPr>
          <p:spPr bwMode="auto">
            <a:xfrm>
              <a:off x="560627" y="288120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Line 29"/>
            <p:cNvSpPr>
              <a:spLocks noChangeShapeType="1"/>
            </p:cNvSpPr>
            <p:nvPr/>
          </p:nvSpPr>
          <p:spPr bwMode="auto">
            <a:xfrm flipH="1">
              <a:off x="969814" y="258313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30"/>
            <p:cNvSpPr>
              <a:spLocks noChangeShapeType="1"/>
            </p:cNvSpPr>
            <p:nvPr/>
          </p:nvSpPr>
          <p:spPr bwMode="auto">
            <a:xfrm>
              <a:off x="6805638" y="258313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31"/>
            <p:cNvSpPr>
              <a:spLocks noChangeArrowheads="1"/>
            </p:cNvSpPr>
            <p:nvPr/>
          </p:nvSpPr>
          <p:spPr bwMode="auto">
            <a:xfrm>
              <a:off x="560627" y="2483780"/>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Line 32"/>
            <p:cNvSpPr>
              <a:spLocks noChangeShapeType="1"/>
            </p:cNvSpPr>
            <p:nvPr/>
          </p:nvSpPr>
          <p:spPr bwMode="auto">
            <a:xfrm flipH="1">
              <a:off x="969814" y="218571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3"/>
            <p:cNvSpPr>
              <a:spLocks noChangeShapeType="1"/>
            </p:cNvSpPr>
            <p:nvPr/>
          </p:nvSpPr>
          <p:spPr bwMode="auto">
            <a:xfrm>
              <a:off x="6805638" y="218571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Rectangle 34"/>
            <p:cNvSpPr>
              <a:spLocks noChangeArrowheads="1"/>
            </p:cNvSpPr>
            <p:nvPr/>
          </p:nvSpPr>
          <p:spPr bwMode="auto">
            <a:xfrm>
              <a:off x="560627" y="2086359"/>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Line 35"/>
            <p:cNvSpPr>
              <a:spLocks noChangeShapeType="1"/>
            </p:cNvSpPr>
            <p:nvPr/>
          </p:nvSpPr>
          <p:spPr bwMode="auto">
            <a:xfrm flipH="1">
              <a:off x="969814" y="178829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36"/>
            <p:cNvSpPr>
              <a:spLocks noChangeShapeType="1"/>
            </p:cNvSpPr>
            <p:nvPr/>
          </p:nvSpPr>
          <p:spPr bwMode="auto">
            <a:xfrm>
              <a:off x="6805638" y="178829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Rectangle 37"/>
            <p:cNvSpPr>
              <a:spLocks noChangeArrowheads="1"/>
            </p:cNvSpPr>
            <p:nvPr/>
          </p:nvSpPr>
          <p:spPr bwMode="auto">
            <a:xfrm>
              <a:off x="560627" y="16902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Line 38"/>
            <p:cNvSpPr>
              <a:spLocks noChangeShapeType="1"/>
            </p:cNvSpPr>
            <p:nvPr/>
          </p:nvSpPr>
          <p:spPr bwMode="auto">
            <a:xfrm flipH="1">
              <a:off x="969814" y="139087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39"/>
            <p:cNvSpPr>
              <a:spLocks noChangeShapeType="1"/>
            </p:cNvSpPr>
            <p:nvPr/>
          </p:nvSpPr>
          <p:spPr bwMode="auto">
            <a:xfrm>
              <a:off x="6805638" y="139087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Rectangle 40"/>
            <p:cNvSpPr>
              <a:spLocks noChangeArrowheads="1"/>
            </p:cNvSpPr>
            <p:nvPr/>
          </p:nvSpPr>
          <p:spPr bwMode="auto">
            <a:xfrm>
              <a:off x="560627" y="129151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rot="16200000">
              <a:off x="-1455811" y="3238827"/>
              <a:ext cx="3625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Frequency of </a:t>
              </a:r>
              <a:r>
                <a:rPr kumimoji="0" lang="en-US" altLang="en-US" b="0" i="0" u="none" strike="noStrike" cap="none" normalizeH="0" baseline="0" dirty="0" err="1">
                  <a:ln>
                    <a:noFill/>
                  </a:ln>
                  <a:solidFill>
                    <a:srgbClr val="000000"/>
                  </a:solidFill>
                  <a:effectLst/>
                  <a:latin typeface="Arial" panose="020B0604020202020204" pitchFamily="34" charset="0"/>
                </a:rPr>
                <a:t>unfavourable</a:t>
              </a:r>
              <a:r>
                <a:rPr kumimoji="0" lang="en-US" altLang="en-US" b="0" i="0" u="none" strike="noStrike" cap="none" normalizeH="0" baseline="0" dirty="0">
                  <a:ln>
                    <a:noFill/>
                  </a:ln>
                  <a:solidFill>
                    <a:srgbClr val="000000"/>
                  </a:solidFill>
                  <a:effectLst/>
                  <a:latin typeface="Arial" panose="020B0604020202020204" pitchFamily="34" charset="0"/>
                </a:rPr>
                <a:t> allele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43" name="Line 42"/>
            <p:cNvSpPr>
              <a:spLocks noChangeShapeType="1"/>
            </p:cNvSpPr>
            <p:nvPr/>
          </p:nvSpPr>
          <p:spPr bwMode="auto">
            <a:xfrm>
              <a:off x="1060019" y="536378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43"/>
            <p:cNvSpPr>
              <a:spLocks noChangeShapeType="1"/>
            </p:cNvSpPr>
            <p:nvPr/>
          </p:nvSpPr>
          <p:spPr bwMode="auto">
            <a:xfrm>
              <a:off x="1060019" y="139087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44"/>
            <p:cNvSpPr>
              <a:spLocks noChangeShapeType="1"/>
            </p:cNvSpPr>
            <p:nvPr/>
          </p:nvSpPr>
          <p:spPr bwMode="auto">
            <a:xfrm>
              <a:off x="106001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45"/>
            <p:cNvSpPr>
              <a:spLocks noChangeShapeType="1"/>
            </p:cNvSpPr>
            <p:nvPr/>
          </p:nvSpPr>
          <p:spPr bwMode="auto">
            <a:xfrm flipV="1">
              <a:off x="106001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p:cNvSpPr>
              <a:spLocks noChangeArrowheads="1"/>
            </p:cNvSpPr>
            <p:nvPr/>
          </p:nvSpPr>
          <p:spPr bwMode="auto">
            <a:xfrm>
              <a:off x="954126"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Line 47"/>
            <p:cNvSpPr>
              <a:spLocks noChangeShapeType="1"/>
            </p:cNvSpPr>
            <p:nvPr/>
          </p:nvSpPr>
          <p:spPr bwMode="auto">
            <a:xfrm>
              <a:off x="163523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48"/>
            <p:cNvSpPr>
              <a:spLocks noChangeShapeType="1"/>
            </p:cNvSpPr>
            <p:nvPr/>
          </p:nvSpPr>
          <p:spPr bwMode="auto">
            <a:xfrm flipV="1">
              <a:off x="163523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Rectangle 49"/>
            <p:cNvSpPr>
              <a:spLocks noChangeArrowheads="1"/>
            </p:cNvSpPr>
            <p:nvPr/>
          </p:nvSpPr>
          <p:spPr bwMode="auto">
            <a:xfrm>
              <a:off x="1529342"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Line 50"/>
            <p:cNvSpPr>
              <a:spLocks noChangeShapeType="1"/>
            </p:cNvSpPr>
            <p:nvPr/>
          </p:nvSpPr>
          <p:spPr bwMode="auto">
            <a:xfrm>
              <a:off x="220914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51"/>
            <p:cNvSpPr>
              <a:spLocks noChangeShapeType="1"/>
            </p:cNvSpPr>
            <p:nvPr/>
          </p:nvSpPr>
          <p:spPr bwMode="auto">
            <a:xfrm flipV="1">
              <a:off x="220914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Rectangle 52"/>
            <p:cNvSpPr>
              <a:spLocks noChangeArrowheads="1"/>
            </p:cNvSpPr>
            <p:nvPr/>
          </p:nvSpPr>
          <p:spPr bwMode="auto">
            <a:xfrm>
              <a:off x="204442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Line 53"/>
            <p:cNvSpPr>
              <a:spLocks noChangeShapeType="1"/>
            </p:cNvSpPr>
            <p:nvPr/>
          </p:nvSpPr>
          <p:spPr bwMode="auto">
            <a:xfrm>
              <a:off x="278435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54"/>
            <p:cNvSpPr>
              <a:spLocks noChangeShapeType="1"/>
            </p:cNvSpPr>
            <p:nvPr/>
          </p:nvSpPr>
          <p:spPr bwMode="auto">
            <a:xfrm flipV="1">
              <a:off x="278435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Rectangle 55"/>
            <p:cNvSpPr>
              <a:spLocks noChangeArrowheads="1"/>
            </p:cNvSpPr>
            <p:nvPr/>
          </p:nvSpPr>
          <p:spPr bwMode="auto">
            <a:xfrm>
              <a:off x="261963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Line 56"/>
            <p:cNvSpPr>
              <a:spLocks noChangeShapeType="1"/>
            </p:cNvSpPr>
            <p:nvPr/>
          </p:nvSpPr>
          <p:spPr bwMode="auto">
            <a:xfrm>
              <a:off x="3358266"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Rectangle 58"/>
            <p:cNvSpPr>
              <a:spLocks noChangeArrowheads="1"/>
            </p:cNvSpPr>
            <p:nvPr/>
          </p:nvSpPr>
          <p:spPr bwMode="auto">
            <a:xfrm>
              <a:off x="3194852"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Line 59"/>
            <p:cNvSpPr>
              <a:spLocks noChangeShapeType="1"/>
            </p:cNvSpPr>
            <p:nvPr/>
          </p:nvSpPr>
          <p:spPr bwMode="auto">
            <a:xfrm>
              <a:off x="393348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Line 60"/>
            <p:cNvSpPr>
              <a:spLocks noChangeShapeType="1"/>
            </p:cNvSpPr>
            <p:nvPr/>
          </p:nvSpPr>
          <p:spPr bwMode="auto">
            <a:xfrm flipV="1">
              <a:off x="393348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Rectangle 61"/>
            <p:cNvSpPr>
              <a:spLocks noChangeArrowheads="1"/>
            </p:cNvSpPr>
            <p:nvPr/>
          </p:nvSpPr>
          <p:spPr bwMode="auto">
            <a:xfrm>
              <a:off x="376876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Line 62"/>
            <p:cNvSpPr>
              <a:spLocks noChangeShapeType="1"/>
            </p:cNvSpPr>
            <p:nvPr/>
          </p:nvSpPr>
          <p:spPr bwMode="auto">
            <a:xfrm>
              <a:off x="4507390"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Line 63"/>
            <p:cNvSpPr>
              <a:spLocks noChangeShapeType="1"/>
            </p:cNvSpPr>
            <p:nvPr/>
          </p:nvSpPr>
          <p:spPr bwMode="auto">
            <a:xfrm flipV="1">
              <a:off x="4507390"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Rectangle 64"/>
            <p:cNvSpPr>
              <a:spLocks noChangeArrowheads="1"/>
            </p:cNvSpPr>
            <p:nvPr/>
          </p:nvSpPr>
          <p:spPr bwMode="auto">
            <a:xfrm>
              <a:off x="434266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Line 65"/>
            <p:cNvSpPr>
              <a:spLocks noChangeShapeType="1"/>
            </p:cNvSpPr>
            <p:nvPr/>
          </p:nvSpPr>
          <p:spPr bwMode="auto">
            <a:xfrm>
              <a:off x="508129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66"/>
            <p:cNvSpPr>
              <a:spLocks noChangeShapeType="1"/>
            </p:cNvSpPr>
            <p:nvPr/>
          </p:nvSpPr>
          <p:spPr bwMode="auto">
            <a:xfrm flipV="1">
              <a:off x="508129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Rectangle 67"/>
            <p:cNvSpPr>
              <a:spLocks noChangeArrowheads="1"/>
            </p:cNvSpPr>
            <p:nvPr/>
          </p:nvSpPr>
          <p:spPr bwMode="auto">
            <a:xfrm>
              <a:off x="4917885"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Line 68"/>
            <p:cNvSpPr>
              <a:spLocks noChangeShapeType="1"/>
            </p:cNvSpPr>
            <p:nvPr/>
          </p:nvSpPr>
          <p:spPr bwMode="auto">
            <a:xfrm>
              <a:off x="565651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Line 69"/>
            <p:cNvSpPr>
              <a:spLocks noChangeShapeType="1"/>
            </p:cNvSpPr>
            <p:nvPr/>
          </p:nvSpPr>
          <p:spPr bwMode="auto">
            <a:xfrm flipV="1">
              <a:off x="565651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Rectangle 70"/>
            <p:cNvSpPr>
              <a:spLocks noChangeArrowheads="1"/>
            </p:cNvSpPr>
            <p:nvPr/>
          </p:nvSpPr>
          <p:spPr bwMode="auto">
            <a:xfrm>
              <a:off x="5491793"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Line 71"/>
            <p:cNvSpPr>
              <a:spLocks noChangeShapeType="1"/>
            </p:cNvSpPr>
            <p:nvPr/>
          </p:nvSpPr>
          <p:spPr bwMode="auto">
            <a:xfrm>
              <a:off x="623042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72"/>
            <p:cNvSpPr>
              <a:spLocks noChangeShapeType="1"/>
            </p:cNvSpPr>
            <p:nvPr/>
          </p:nvSpPr>
          <p:spPr bwMode="auto">
            <a:xfrm flipV="1">
              <a:off x="623042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Rectangle 73"/>
            <p:cNvSpPr>
              <a:spLocks noChangeArrowheads="1"/>
            </p:cNvSpPr>
            <p:nvPr/>
          </p:nvSpPr>
          <p:spPr bwMode="auto">
            <a:xfrm>
              <a:off x="606700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Line 74"/>
            <p:cNvSpPr>
              <a:spLocks noChangeShapeType="1"/>
            </p:cNvSpPr>
            <p:nvPr/>
          </p:nvSpPr>
          <p:spPr bwMode="auto">
            <a:xfrm>
              <a:off x="680563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75"/>
            <p:cNvSpPr>
              <a:spLocks noChangeShapeType="1"/>
            </p:cNvSpPr>
            <p:nvPr/>
          </p:nvSpPr>
          <p:spPr bwMode="auto">
            <a:xfrm flipV="1">
              <a:off x="680563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Rectangle 76"/>
            <p:cNvSpPr>
              <a:spLocks noChangeArrowheads="1"/>
            </p:cNvSpPr>
            <p:nvPr/>
          </p:nvSpPr>
          <p:spPr bwMode="auto">
            <a:xfrm>
              <a:off x="664091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7"/>
            <p:cNvSpPr>
              <a:spLocks noChangeArrowheads="1"/>
            </p:cNvSpPr>
            <p:nvPr/>
          </p:nvSpPr>
          <p:spPr bwMode="auto">
            <a:xfrm>
              <a:off x="907063" y="5672306"/>
              <a:ext cx="4908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Generations under constant selection against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80" name="Freeform 79"/>
            <p:cNvSpPr>
              <a:spLocks/>
            </p:cNvSpPr>
            <p:nvPr/>
          </p:nvSpPr>
          <p:spPr bwMode="auto">
            <a:xfrm>
              <a:off x="3128180" y="5349400"/>
              <a:ext cx="230086" cy="10458"/>
            </a:xfrm>
            <a:custGeom>
              <a:avLst/>
              <a:gdLst>
                <a:gd name="T0" fmla="*/ 0 w 350"/>
                <a:gd name="T1" fmla="*/ 0 h 17"/>
                <a:gd name="T2" fmla="*/ 175 w 350"/>
                <a:gd name="T3" fmla="*/ 11 h 17"/>
                <a:gd name="T4" fmla="*/ 350 w 350"/>
                <a:gd name="T5" fmla="*/ 17 h 17"/>
              </a:gdLst>
              <a:ahLst/>
              <a:cxnLst>
                <a:cxn ang="0">
                  <a:pos x="T0" y="T1"/>
                </a:cxn>
                <a:cxn ang="0">
                  <a:pos x="T2" y="T3"/>
                </a:cxn>
                <a:cxn ang="0">
                  <a:pos x="T4" y="T5"/>
                </a:cxn>
              </a:cxnLst>
              <a:rect l="0" t="0" r="r" b="b"/>
              <a:pathLst>
                <a:path w="350" h="17">
                  <a:moveTo>
                    <a:pt x="0" y="0"/>
                  </a:moveTo>
                  <a:lnTo>
                    <a:pt x="175" y="11"/>
                  </a:lnTo>
                  <a:lnTo>
                    <a:pt x="350" y="17"/>
                  </a:lnTo>
                </a:path>
              </a:pathLst>
            </a:custGeom>
            <a:noFill/>
            <a:ln w="365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Rectangle 1102"/>
            <p:cNvSpPr>
              <a:spLocks noChangeArrowheads="1"/>
            </p:cNvSpPr>
            <p:nvPr/>
          </p:nvSpPr>
          <p:spPr bwMode="auto">
            <a:xfrm>
              <a:off x="1060019" y="1015552"/>
              <a:ext cx="2930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Initial frequency q(a) = 0.999</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106" name="Rectangle 692"/>
            <p:cNvSpPr>
              <a:spLocks noChangeArrowheads="1"/>
            </p:cNvSpPr>
            <p:nvPr/>
          </p:nvSpPr>
          <p:spPr bwMode="auto">
            <a:xfrm>
              <a:off x="3618421" y="2804130"/>
              <a:ext cx="1520399" cy="2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Arial" panose="020B0604020202020204" pitchFamily="34" charset="0"/>
                </a:rPr>
                <a:t>Selfing</a:t>
              </a:r>
              <a:r>
                <a:rPr kumimoji="0" lang="en-US" altLang="en-US" sz="1800" b="0" i="0" u="none" strike="noStrike" cap="none" normalizeH="0" baseline="0" dirty="0">
                  <a:ln>
                    <a:noFill/>
                  </a:ln>
                  <a:solidFill>
                    <a:srgbClr val="000000"/>
                  </a:solidFill>
                  <a:effectLst/>
                  <a:latin typeface="Arial" panose="020B0604020202020204" pitchFamily="34" charset="0"/>
                </a:rPr>
                <a:t>, s=0.5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3" name="Freeform 1112"/>
            <p:cNvSpPr/>
            <p:nvPr/>
          </p:nvSpPr>
          <p:spPr>
            <a:xfrm>
              <a:off x="1050652" y="1386739"/>
              <a:ext cx="2800728" cy="3975521"/>
            </a:xfrm>
            <a:custGeom>
              <a:avLst/>
              <a:gdLst>
                <a:gd name="connsiteX0" fmla="*/ 0 w 2800728"/>
                <a:gd name="connsiteY0" fmla="*/ 0 h 3975521"/>
                <a:gd name="connsiteX1" fmla="*/ 354254 w 2800728"/>
                <a:gd name="connsiteY1" fmla="*/ 30278 h 3975521"/>
                <a:gd name="connsiteX2" fmla="*/ 584368 w 2800728"/>
                <a:gd name="connsiteY2" fmla="*/ 121113 h 3975521"/>
                <a:gd name="connsiteX3" fmla="*/ 784204 w 2800728"/>
                <a:gd name="connsiteY3" fmla="*/ 387560 h 3975521"/>
                <a:gd name="connsiteX4" fmla="*/ 923483 w 2800728"/>
                <a:gd name="connsiteY4" fmla="*/ 781176 h 3975521"/>
                <a:gd name="connsiteX5" fmla="*/ 1041568 w 2800728"/>
                <a:gd name="connsiteY5" fmla="*/ 1338294 h 3975521"/>
                <a:gd name="connsiteX6" fmla="*/ 1195986 w 2800728"/>
                <a:gd name="connsiteY6" fmla="*/ 2252694 h 3975521"/>
                <a:gd name="connsiteX7" fmla="*/ 1374627 w 2800728"/>
                <a:gd name="connsiteY7" fmla="*/ 3154983 h 3975521"/>
                <a:gd name="connsiteX8" fmla="*/ 1516935 w 2800728"/>
                <a:gd name="connsiteY8" fmla="*/ 3594016 h 3975521"/>
                <a:gd name="connsiteX9" fmla="*/ 1680437 w 2800728"/>
                <a:gd name="connsiteY9" fmla="*/ 3821102 h 3975521"/>
                <a:gd name="connsiteX10" fmla="*/ 1949912 w 2800728"/>
                <a:gd name="connsiteY10" fmla="*/ 3948270 h 3975521"/>
                <a:gd name="connsiteX11" fmla="*/ 2270861 w 2800728"/>
                <a:gd name="connsiteY11" fmla="*/ 3969465 h 3975521"/>
                <a:gd name="connsiteX12" fmla="*/ 2800728 w 2800728"/>
                <a:gd name="connsiteY12" fmla="*/ 3975521 h 397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0728" h="3975521">
                  <a:moveTo>
                    <a:pt x="0" y="0"/>
                  </a:moveTo>
                  <a:lnTo>
                    <a:pt x="354254" y="30278"/>
                  </a:lnTo>
                  <a:lnTo>
                    <a:pt x="584368" y="121113"/>
                  </a:lnTo>
                  <a:lnTo>
                    <a:pt x="784204" y="387560"/>
                  </a:lnTo>
                  <a:lnTo>
                    <a:pt x="923483" y="781176"/>
                  </a:lnTo>
                  <a:lnTo>
                    <a:pt x="1041568" y="1338294"/>
                  </a:lnTo>
                  <a:lnTo>
                    <a:pt x="1195986" y="2252694"/>
                  </a:lnTo>
                  <a:lnTo>
                    <a:pt x="1374627" y="3154983"/>
                  </a:lnTo>
                  <a:lnTo>
                    <a:pt x="1516935" y="3594016"/>
                  </a:lnTo>
                  <a:lnTo>
                    <a:pt x="1680437" y="3821102"/>
                  </a:lnTo>
                  <a:lnTo>
                    <a:pt x="1949912" y="3948270"/>
                  </a:lnTo>
                  <a:lnTo>
                    <a:pt x="2270861" y="3969465"/>
                  </a:lnTo>
                  <a:lnTo>
                    <a:pt x="2800728" y="3975521"/>
                  </a:lnTo>
                </a:path>
              </a:pathLst>
            </a:cu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14" name="Rectangle 705"/>
          <p:cNvSpPr>
            <a:spLocks noChangeArrowheads="1"/>
          </p:cNvSpPr>
          <p:nvPr/>
        </p:nvSpPr>
        <p:spPr bwMode="auto">
          <a:xfrm>
            <a:off x="3618421" y="2553072"/>
            <a:ext cx="3757204" cy="27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0"/>
                </a:solidFill>
                <a:effectLst/>
                <a:latin typeface="Arial" panose="020B0604020202020204" pitchFamily="34" charset="0"/>
              </a:rPr>
              <a:t>Random mating, s=0.5, intermediate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5"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7" name="Line 706"/>
          <p:cNvSpPr>
            <a:spLocks noChangeShapeType="1"/>
          </p:cNvSpPr>
          <p:nvPr/>
        </p:nvSpPr>
        <p:spPr bwMode="auto">
          <a:xfrm>
            <a:off x="3132103" y="2652427"/>
            <a:ext cx="43141" cy="0"/>
          </a:xfrm>
          <a:prstGeom prst="line">
            <a:avLst/>
          </a:prstGeom>
          <a:noFill/>
          <a:ln w="36513">
            <a:solidFill>
              <a:srgbClr val="00008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8" name="Freeform 707"/>
          <p:cNvSpPr>
            <a:spLocks/>
          </p:cNvSpPr>
          <p:nvPr/>
        </p:nvSpPr>
        <p:spPr bwMode="auto">
          <a:xfrm>
            <a:off x="3226229" y="2652427"/>
            <a:ext cx="98048"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6513">
            <a:solidFill>
              <a:srgbClr val="00008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9" name="Freeform 708"/>
          <p:cNvSpPr>
            <a:spLocks/>
          </p:cNvSpPr>
          <p:nvPr/>
        </p:nvSpPr>
        <p:spPr bwMode="auto">
          <a:xfrm>
            <a:off x="3376569" y="2652427"/>
            <a:ext cx="98048"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6513">
            <a:solidFill>
              <a:srgbClr val="00008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0" name="Freeform 1129"/>
          <p:cNvSpPr/>
          <p:nvPr/>
        </p:nvSpPr>
        <p:spPr>
          <a:xfrm>
            <a:off x="1038540" y="1377656"/>
            <a:ext cx="5771015" cy="3979062"/>
          </a:xfrm>
          <a:custGeom>
            <a:avLst/>
            <a:gdLst>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66437 h 3996715"/>
              <a:gd name="connsiteX12" fmla="*/ 5771015 w 5771015"/>
              <a:gd name="connsiteY12" fmla="*/ 3996715 h 3996715"/>
              <a:gd name="connsiteX13" fmla="*/ 5771015 w 5771015"/>
              <a:gd name="connsiteY13" fmla="*/ 3990659 h 3996715"/>
              <a:gd name="connsiteX14" fmla="*/ 5771015 w 5771015"/>
              <a:gd name="connsiteY14" fmla="*/ 3987631 h 3996715"/>
              <a:gd name="connsiteX0" fmla="*/ 0 w 5771276"/>
              <a:gd name="connsiteY0" fmla="*/ 0 h 3996715"/>
              <a:gd name="connsiteX1" fmla="*/ 602535 w 5771276"/>
              <a:gd name="connsiteY1" fmla="*/ 42389 h 3996715"/>
              <a:gd name="connsiteX2" fmla="*/ 962845 w 5771276"/>
              <a:gd name="connsiteY2" fmla="*/ 118084 h 3996715"/>
              <a:gd name="connsiteX3" fmla="*/ 1253516 w 5771276"/>
              <a:gd name="connsiteY3" fmla="*/ 278559 h 3996715"/>
              <a:gd name="connsiteX4" fmla="*/ 1607770 w 5771276"/>
              <a:gd name="connsiteY4" fmla="*/ 781176 h 3996715"/>
              <a:gd name="connsiteX5" fmla="*/ 2104332 w 5771276"/>
              <a:gd name="connsiteY5" fmla="*/ 2134609 h 3996715"/>
              <a:gd name="connsiteX6" fmla="*/ 2355640 w 5771276"/>
              <a:gd name="connsiteY6" fmla="*/ 2824951 h 3996715"/>
              <a:gd name="connsiteX7" fmla="*/ 2619060 w 5771276"/>
              <a:gd name="connsiteY7" fmla="*/ 3324540 h 3996715"/>
              <a:gd name="connsiteX8" fmla="*/ 2964231 w 5771276"/>
              <a:gd name="connsiteY8" fmla="*/ 3684850 h 3996715"/>
              <a:gd name="connsiteX9" fmla="*/ 3385097 w 5771276"/>
              <a:gd name="connsiteY9" fmla="*/ 3890741 h 3996715"/>
              <a:gd name="connsiteX10" fmla="*/ 3942215 w 5771276"/>
              <a:gd name="connsiteY10" fmla="*/ 3957353 h 3996715"/>
              <a:gd name="connsiteX11" fmla="*/ 4690085 w 5771276"/>
              <a:gd name="connsiteY11" fmla="*/ 3966437 h 3996715"/>
              <a:gd name="connsiteX12" fmla="*/ 5771015 w 5771276"/>
              <a:gd name="connsiteY12" fmla="*/ 3996715 h 3996715"/>
              <a:gd name="connsiteX13" fmla="*/ 5771015 w 5771276"/>
              <a:gd name="connsiteY13" fmla="*/ 3990659 h 3996715"/>
              <a:gd name="connsiteX14" fmla="*/ 5767485 w 5771276"/>
              <a:gd name="connsiteY14" fmla="*/ 3962917 h 3996715"/>
              <a:gd name="connsiteX0" fmla="*/ 0 w 5771276"/>
              <a:gd name="connsiteY0" fmla="*/ 0 h 3996715"/>
              <a:gd name="connsiteX1" fmla="*/ 602535 w 5771276"/>
              <a:gd name="connsiteY1" fmla="*/ 42389 h 3996715"/>
              <a:gd name="connsiteX2" fmla="*/ 962845 w 5771276"/>
              <a:gd name="connsiteY2" fmla="*/ 118084 h 3996715"/>
              <a:gd name="connsiteX3" fmla="*/ 1253516 w 5771276"/>
              <a:gd name="connsiteY3" fmla="*/ 278559 h 3996715"/>
              <a:gd name="connsiteX4" fmla="*/ 1607770 w 5771276"/>
              <a:gd name="connsiteY4" fmla="*/ 781176 h 3996715"/>
              <a:gd name="connsiteX5" fmla="*/ 2104332 w 5771276"/>
              <a:gd name="connsiteY5" fmla="*/ 2134609 h 3996715"/>
              <a:gd name="connsiteX6" fmla="*/ 2355640 w 5771276"/>
              <a:gd name="connsiteY6" fmla="*/ 2824951 h 3996715"/>
              <a:gd name="connsiteX7" fmla="*/ 2619060 w 5771276"/>
              <a:gd name="connsiteY7" fmla="*/ 3324540 h 3996715"/>
              <a:gd name="connsiteX8" fmla="*/ 2964231 w 5771276"/>
              <a:gd name="connsiteY8" fmla="*/ 3684850 h 3996715"/>
              <a:gd name="connsiteX9" fmla="*/ 3385097 w 5771276"/>
              <a:gd name="connsiteY9" fmla="*/ 3890741 h 3996715"/>
              <a:gd name="connsiteX10" fmla="*/ 3942215 w 5771276"/>
              <a:gd name="connsiteY10" fmla="*/ 3957353 h 3996715"/>
              <a:gd name="connsiteX11" fmla="*/ 4690085 w 5771276"/>
              <a:gd name="connsiteY11" fmla="*/ 3966437 h 3996715"/>
              <a:gd name="connsiteX12" fmla="*/ 5771015 w 5771276"/>
              <a:gd name="connsiteY12" fmla="*/ 3996715 h 3996715"/>
              <a:gd name="connsiteX13" fmla="*/ 5771015 w 5771276"/>
              <a:gd name="connsiteY13" fmla="*/ 3990659 h 3996715"/>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66437 h 3996715"/>
              <a:gd name="connsiteX12" fmla="*/ 5771015 w 5771015"/>
              <a:gd name="connsiteY12" fmla="*/ 3996715 h 3996715"/>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73498 h 3996715"/>
              <a:gd name="connsiteX12" fmla="*/ 5771015 w 5771015"/>
              <a:gd name="connsiteY12" fmla="*/ 3996715 h 3996715"/>
              <a:gd name="connsiteX0" fmla="*/ 0 w 5771015"/>
              <a:gd name="connsiteY0" fmla="*/ 0 h 3979062"/>
              <a:gd name="connsiteX1" fmla="*/ 602535 w 5771015"/>
              <a:gd name="connsiteY1" fmla="*/ 42389 h 3979062"/>
              <a:gd name="connsiteX2" fmla="*/ 962845 w 5771015"/>
              <a:gd name="connsiteY2" fmla="*/ 118084 h 3979062"/>
              <a:gd name="connsiteX3" fmla="*/ 1253516 w 5771015"/>
              <a:gd name="connsiteY3" fmla="*/ 278559 h 3979062"/>
              <a:gd name="connsiteX4" fmla="*/ 1607770 w 5771015"/>
              <a:gd name="connsiteY4" fmla="*/ 781176 h 3979062"/>
              <a:gd name="connsiteX5" fmla="*/ 2104332 w 5771015"/>
              <a:gd name="connsiteY5" fmla="*/ 2134609 h 3979062"/>
              <a:gd name="connsiteX6" fmla="*/ 2355640 w 5771015"/>
              <a:gd name="connsiteY6" fmla="*/ 2824951 h 3979062"/>
              <a:gd name="connsiteX7" fmla="*/ 2619060 w 5771015"/>
              <a:gd name="connsiteY7" fmla="*/ 3324540 h 3979062"/>
              <a:gd name="connsiteX8" fmla="*/ 2964231 w 5771015"/>
              <a:gd name="connsiteY8" fmla="*/ 3684850 h 3979062"/>
              <a:gd name="connsiteX9" fmla="*/ 3385097 w 5771015"/>
              <a:gd name="connsiteY9" fmla="*/ 3890741 h 3979062"/>
              <a:gd name="connsiteX10" fmla="*/ 3942215 w 5771015"/>
              <a:gd name="connsiteY10" fmla="*/ 3957353 h 3979062"/>
              <a:gd name="connsiteX11" fmla="*/ 4690085 w 5771015"/>
              <a:gd name="connsiteY11" fmla="*/ 3973498 h 3979062"/>
              <a:gd name="connsiteX12" fmla="*/ 5771015 w 5771015"/>
              <a:gd name="connsiteY12" fmla="*/ 3979062 h 397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71015" h="3979062">
                <a:moveTo>
                  <a:pt x="0" y="0"/>
                </a:moveTo>
                <a:lnTo>
                  <a:pt x="602535" y="42389"/>
                </a:lnTo>
                <a:lnTo>
                  <a:pt x="962845" y="118084"/>
                </a:lnTo>
                <a:lnTo>
                  <a:pt x="1253516" y="278559"/>
                </a:lnTo>
                <a:lnTo>
                  <a:pt x="1607770" y="781176"/>
                </a:lnTo>
                <a:lnTo>
                  <a:pt x="2104332" y="2134609"/>
                </a:lnTo>
                <a:lnTo>
                  <a:pt x="2355640" y="2824951"/>
                </a:lnTo>
                <a:lnTo>
                  <a:pt x="2619060" y="3324540"/>
                </a:lnTo>
                <a:lnTo>
                  <a:pt x="2964231" y="3684850"/>
                </a:lnTo>
                <a:lnTo>
                  <a:pt x="3385097" y="3890741"/>
                </a:lnTo>
                <a:lnTo>
                  <a:pt x="3942215" y="3957353"/>
                </a:lnTo>
                <a:lnTo>
                  <a:pt x="4690085" y="3973498"/>
                </a:lnTo>
                <a:lnTo>
                  <a:pt x="5771015" y="3979062"/>
                </a:lnTo>
              </a:path>
            </a:pathLst>
          </a:custGeom>
          <a:noFill/>
          <a:ln w="38100">
            <a:solidFill>
              <a:srgbClr val="000066"/>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reeform 86"/>
          <p:cNvSpPr/>
          <p:nvPr/>
        </p:nvSpPr>
        <p:spPr>
          <a:xfrm>
            <a:off x="1050652" y="1389767"/>
            <a:ext cx="5740736" cy="3778712"/>
          </a:xfrm>
          <a:custGeom>
            <a:avLst/>
            <a:gdLst>
              <a:gd name="connsiteX0" fmla="*/ 0 w 5740736"/>
              <a:gd name="connsiteY0" fmla="*/ 0 h 3778712"/>
              <a:gd name="connsiteX1" fmla="*/ 348198 w 5740736"/>
              <a:gd name="connsiteY1" fmla="*/ 24222 h 3778712"/>
              <a:gd name="connsiteX2" fmla="*/ 584368 w 5740736"/>
              <a:gd name="connsiteY2" fmla="*/ 127168 h 3778712"/>
              <a:gd name="connsiteX3" fmla="*/ 820537 w 5740736"/>
              <a:gd name="connsiteY3" fmla="*/ 396644 h 3778712"/>
              <a:gd name="connsiteX4" fmla="*/ 941650 w 5740736"/>
              <a:gd name="connsiteY4" fmla="*/ 687314 h 3778712"/>
              <a:gd name="connsiteX5" fmla="*/ 1053679 w 5740736"/>
              <a:gd name="connsiteY5" fmla="*/ 1062763 h 3778712"/>
              <a:gd name="connsiteX6" fmla="*/ 1235348 w 5740736"/>
              <a:gd name="connsiteY6" fmla="*/ 1671354 h 3778712"/>
              <a:gd name="connsiteX7" fmla="*/ 1392794 w 5740736"/>
              <a:gd name="connsiteY7" fmla="*/ 2140665 h 3778712"/>
              <a:gd name="connsiteX8" fmla="*/ 1595658 w 5740736"/>
              <a:gd name="connsiteY8" fmla="*/ 2564559 h 3778712"/>
              <a:gd name="connsiteX9" fmla="*/ 1901467 w 5740736"/>
              <a:gd name="connsiteY9" fmla="*/ 2952119 h 3778712"/>
              <a:gd name="connsiteX10" fmla="*/ 2176998 w 5740736"/>
              <a:gd name="connsiteY10" fmla="*/ 3173150 h 3778712"/>
              <a:gd name="connsiteX11" fmla="*/ 2676588 w 5740736"/>
              <a:gd name="connsiteY11" fmla="*/ 3400236 h 3778712"/>
              <a:gd name="connsiteX12" fmla="*/ 3248845 w 5740736"/>
              <a:gd name="connsiteY12" fmla="*/ 3548599 h 3778712"/>
              <a:gd name="connsiteX13" fmla="*/ 3954325 w 5740736"/>
              <a:gd name="connsiteY13" fmla="*/ 3648516 h 3778712"/>
              <a:gd name="connsiteX14" fmla="*/ 4944421 w 5740736"/>
              <a:gd name="connsiteY14" fmla="*/ 3736323 h 3778712"/>
              <a:gd name="connsiteX15" fmla="*/ 5625679 w 5740736"/>
              <a:gd name="connsiteY15" fmla="*/ 3772657 h 3778712"/>
              <a:gd name="connsiteX16" fmla="*/ 5740736 w 5740736"/>
              <a:gd name="connsiteY16" fmla="*/ 3778712 h 377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0736" h="3778712">
                <a:moveTo>
                  <a:pt x="0" y="0"/>
                </a:moveTo>
                <a:lnTo>
                  <a:pt x="348198" y="24222"/>
                </a:lnTo>
                <a:lnTo>
                  <a:pt x="584368" y="127168"/>
                </a:lnTo>
                <a:lnTo>
                  <a:pt x="820537" y="396644"/>
                </a:lnTo>
                <a:lnTo>
                  <a:pt x="941650" y="687314"/>
                </a:lnTo>
                <a:lnTo>
                  <a:pt x="1053679" y="1062763"/>
                </a:lnTo>
                <a:lnTo>
                  <a:pt x="1235348" y="1671354"/>
                </a:lnTo>
                <a:lnTo>
                  <a:pt x="1392794" y="2140665"/>
                </a:lnTo>
                <a:lnTo>
                  <a:pt x="1595658" y="2564559"/>
                </a:lnTo>
                <a:lnTo>
                  <a:pt x="1901467" y="2952119"/>
                </a:lnTo>
                <a:lnTo>
                  <a:pt x="2176998" y="3173150"/>
                </a:lnTo>
                <a:lnTo>
                  <a:pt x="2676588" y="3400236"/>
                </a:lnTo>
                <a:lnTo>
                  <a:pt x="3248845" y="3548599"/>
                </a:lnTo>
                <a:lnTo>
                  <a:pt x="3954325" y="3648516"/>
                </a:lnTo>
                <a:lnTo>
                  <a:pt x="4944421" y="3736323"/>
                </a:lnTo>
                <a:lnTo>
                  <a:pt x="5625679" y="3772657"/>
                </a:lnTo>
                <a:lnTo>
                  <a:pt x="5740736" y="3778712"/>
                </a:lnTo>
              </a:path>
            </a:pathLst>
          </a:custGeom>
          <a:no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694"/>
          <p:cNvSpPr>
            <a:spLocks noChangeArrowheads="1"/>
          </p:cNvSpPr>
          <p:nvPr/>
        </p:nvSpPr>
        <p:spPr bwMode="auto">
          <a:xfrm>
            <a:off x="3618421" y="2324293"/>
            <a:ext cx="3740209" cy="27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FF"/>
                </a:solidFill>
                <a:effectLst/>
                <a:latin typeface="Arial" panose="020B0604020202020204" pitchFamily="34" charset="0"/>
              </a:rPr>
              <a:t>Random mating, s=0.5, </a:t>
            </a:r>
            <a:r>
              <a:rPr kumimoji="0" lang="en-US" altLang="en-US" sz="1800" b="0" i="0" u="none" strike="noStrike" cap="none" normalizeH="0" baseline="0" dirty="0">
                <a:ln>
                  <a:noFill/>
                </a:ln>
                <a:solidFill>
                  <a:srgbClr val="0000FF"/>
                </a:solidFill>
                <a:effectLst>
                  <a:outerShdw blurRad="38100" dist="38100" dir="2700000" algn="tl">
                    <a:srgbClr val="000000">
                      <a:alpha val="43137"/>
                    </a:srgbClr>
                  </a:outerShdw>
                </a:effectLst>
                <a:latin typeface="Arial" panose="020B0604020202020204" pitchFamily="34" charset="0"/>
              </a:rPr>
              <a:t>dominant</a:t>
            </a:r>
            <a:endParaRPr kumimoji="0" lang="en-US" alt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92" name="Line 693"/>
          <p:cNvSpPr>
            <a:spLocks noChangeShapeType="1"/>
          </p:cNvSpPr>
          <p:nvPr/>
        </p:nvSpPr>
        <p:spPr bwMode="auto">
          <a:xfrm>
            <a:off x="3132684" y="2453181"/>
            <a:ext cx="363432" cy="0"/>
          </a:xfrm>
          <a:prstGeom prst="line">
            <a:avLst/>
          </a:prstGeom>
          <a:noFill/>
          <a:ln w="36513">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Textfeld 326"/>
          <p:cNvSpPr txBox="1"/>
          <p:nvPr/>
        </p:nvSpPr>
        <p:spPr>
          <a:xfrm>
            <a:off x="2406" y="49361"/>
            <a:ext cx="1205566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Allele frequency changes because of selection, different ‘cases.’ </a:t>
            </a:r>
            <a:r>
              <a:rPr lang="en-GB"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Random Mating</a:t>
            </a:r>
            <a:r>
              <a:rPr lang="en-GB" sz="2400" dirty="0">
                <a:latin typeface="Arial" panose="020B0604020202020204" pitchFamily="34" charset="0"/>
                <a:cs typeface="Arial" panose="020B0604020202020204" pitchFamily="34" charset="0"/>
              </a:rPr>
              <a:t>.</a:t>
            </a:r>
          </a:p>
        </p:txBody>
      </p:sp>
      <p:sp>
        <p:nvSpPr>
          <p:cNvPr id="94" name="TextBox 93"/>
          <p:cNvSpPr txBox="1"/>
          <p:nvPr/>
        </p:nvSpPr>
        <p:spPr>
          <a:xfrm>
            <a:off x="7532501" y="580355"/>
            <a:ext cx="4525572" cy="581697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rgbClr val="0000FF"/>
                </a:solidFill>
                <a:latin typeface="Arial" panose="020B0604020202020204" pitchFamily="34" charset="0"/>
                <a:cs typeface="Arial" panose="020B0604020202020204" pitchFamily="34" charset="0"/>
              </a:rPr>
              <a:t>Case: </a:t>
            </a:r>
            <a:r>
              <a:rPr lang="en-GB" u="sng" dirty="0">
                <a:solidFill>
                  <a:srgbClr val="0000FF"/>
                </a:solidFill>
                <a:latin typeface="Arial" panose="020B0604020202020204" pitchFamily="34" charset="0"/>
                <a:cs typeface="Arial" panose="020B0604020202020204" pitchFamily="34" charset="0"/>
              </a:rPr>
              <a:t>Random</a:t>
            </a:r>
            <a:r>
              <a:rPr lang="en-GB" dirty="0">
                <a:solidFill>
                  <a:srgbClr val="0000FF"/>
                </a:solidFill>
                <a:latin typeface="Arial" panose="020B0604020202020204" pitchFamily="34" charset="0"/>
                <a:cs typeface="Arial" panose="020B0604020202020204" pitchFamily="34" charset="0"/>
              </a:rPr>
              <a:t> mating, s=0.5, </a:t>
            </a:r>
            <a:r>
              <a:rPr lang="en-GB"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dominant</a:t>
            </a:r>
            <a:r>
              <a:rPr lang="en-GB" dirty="0">
                <a:solidFill>
                  <a:srgbClr val="0000FF"/>
                </a:solidFill>
                <a:latin typeface="Arial" panose="020B0604020202020204" pitchFamily="34" charset="0"/>
                <a:cs typeface="Arial" panose="020B0604020202020204" pitchFamily="34" charset="0"/>
              </a:rPr>
              <a:t>-recessive gene action between A and a.</a:t>
            </a:r>
            <a:endParaRPr lang="en-GB" sz="1200" dirty="0">
              <a:solidFill>
                <a:srgbClr val="0000FF"/>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With s=0.5 and random mating, it makes a huge difference whether the </a:t>
            </a:r>
            <a:r>
              <a:rPr lang="en-GB" dirty="0">
                <a:solidFill>
                  <a:srgbClr val="0000FF"/>
                </a:solidFill>
                <a:latin typeface="Arial" panose="020B0604020202020204" pitchFamily="34" charset="0"/>
                <a:cs typeface="Arial" panose="020B0604020202020204" pitchFamily="34" charset="0"/>
              </a:rPr>
              <a:t>dis</a:t>
            </a:r>
            <a:r>
              <a:rPr lang="en-GB" dirty="0">
                <a:latin typeface="Arial" panose="020B0604020202020204" pitchFamily="34" charset="0"/>
                <a:cs typeface="Arial" panose="020B0604020202020204" pitchFamily="34" charset="0"/>
              </a:rPr>
              <a:t>advantage</a:t>
            </a:r>
            <a:r>
              <a:rPr lang="en-GB" dirty="0">
                <a:solidFill>
                  <a:srgbClr val="0000FF"/>
                </a:solidFill>
                <a:latin typeface="Arial" panose="020B0604020202020204" pitchFamily="34" charset="0"/>
                <a:cs typeface="Arial" panose="020B0604020202020204" pitchFamily="34" charset="0"/>
              </a:rPr>
              <a:t> is recessive </a:t>
            </a:r>
            <a:r>
              <a:rPr lang="en-GB" dirty="0">
                <a:latin typeface="Arial" panose="020B0604020202020204" pitchFamily="34" charset="0"/>
                <a:cs typeface="Arial" panose="020B0604020202020204" pitchFamily="34" charset="0"/>
              </a:rPr>
              <a:t>or </a:t>
            </a:r>
            <a:r>
              <a:rPr lang="en-GB" dirty="0">
                <a:solidFill>
                  <a:srgbClr val="000099"/>
                </a:solidFill>
                <a:latin typeface="Arial" panose="020B0604020202020204" pitchFamily="34" charset="0"/>
                <a:cs typeface="Arial" panose="020B0604020202020204" pitchFamily="34" charset="0"/>
              </a:rPr>
              <a:t>intermediate.</a:t>
            </a: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If Aa genotypes </a:t>
            </a:r>
            <a:r>
              <a:rPr lang="en-GB" dirty="0">
                <a:solidFill>
                  <a:srgbClr val="0000FF"/>
                </a:solidFill>
                <a:latin typeface="Arial" panose="020B0604020202020204" pitchFamily="34" charset="0"/>
                <a:cs typeface="Arial" panose="020B0604020202020204" pitchFamily="34" charset="0"/>
              </a:rPr>
              <a:t>do not </a:t>
            </a:r>
            <a:r>
              <a:rPr lang="en-GB" dirty="0">
                <a:latin typeface="Arial" panose="020B0604020202020204" pitchFamily="34" charset="0"/>
                <a:cs typeface="Arial" panose="020B0604020202020204" pitchFamily="34" charset="0"/>
              </a:rPr>
              <a:t>show the </a:t>
            </a:r>
            <a:r>
              <a:rPr lang="en-GB" dirty="0" err="1">
                <a:latin typeface="Arial" panose="020B0604020202020204" pitchFamily="34" charset="0"/>
                <a:cs typeface="Arial" panose="020B0604020202020204" pitchFamily="34" charset="0"/>
              </a:rPr>
              <a:t>disad</a:t>
            </a:r>
            <a:r>
              <a:rPr lang="en-GB" dirty="0">
                <a:latin typeface="Arial" panose="020B0604020202020204" pitchFamily="34" charset="0"/>
                <a:cs typeface="Arial" panose="020B0604020202020204" pitchFamily="34" charset="0"/>
              </a:rPr>
              <a:t>-vantage of allele ‘a’, then the </a:t>
            </a:r>
            <a:r>
              <a:rPr lang="en-GB" u="sng" dirty="0">
                <a:latin typeface="Arial" panose="020B0604020202020204" pitchFamily="34" charset="0"/>
                <a:cs typeface="Arial" panose="020B0604020202020204" pitchFamily="34" charset="0"/>
              </a:rPr>
              <a:t>in</a:t>
            </a:r>
            <a:r>
              <a:rPr lang="en-GB" dirty="0">
                <a:latin typeface="Arial" panose="020B0604020202020204" pitchFamily="34" charset="0"/>
                <a:cs typeface="Arial" panose="020B0604020202020204" pitchFamily="34" charset="0"/>
              </a:rPr>
              <a:t>crease of ‘A’ (=</a:t>
            </a:r>
            <a:r>
              <a:rPr lang="en-GB" u="sng" dirty="0">
                <a:latin typeface="Arial" panose="020B0604020202020204" pitchFamily="34" charset="0"/>
                <a:cs typeface="Arial" panose="020B0604020202020204" pitchFamily="34" charset="0"/>
              </a:rPr>
              <a:t>de</a:t>
            </a:r>
            <a:r>
              <a:rPr lang="en-GB" dirty="0">
                <a:latin typeface="Arial" panose="020B0604020202020204" pitchFamily="34" charset="0"/>
                <a:cs typeface="Arial" panose="020B0604020202020204" pitchFamily="34" charset="0"/>
              </a:rPr>
              <a:t>crease of ‘a’) is initially fast</a:t>
            </a:r>
            <a:r>
              <a:rPr lang="en-GB" dirty="0">
                <a:solidFill>
                  <a:schemeClr val="tx1">
                    <a:lumMod val="50000"/>
                    <a:lumOff val="50000"/>
                  </a:schemeClr>
                </a:solidFill>
                <a:latin typeface="Arial" panose="020B0604020202020204" pitchFamily="34" charset="0"/>
                <a:cs typeface="Arial" panose="020B0604020202020204" pitchFamily="34" charset="0"/>
              </a:rPr>
              <a:t>er than if Aa genotypes do experience the </a:t>
            </a:r>
            <a:r>
              <a:rPr lang="en-GB" dirty="0" err="1">
                <a:solidFill>
                  <a:schemeClr val="tx1">
                    <a:lumMod val="50000"/>
                    <a:lumOff val="50000"/>
                  </a:schemeClr>
                </a:solidFill>
                <a:latin typeface="Arial" panose="020B0604020202020204" pitchFamily="34" charset="0"/>
                <a:cs typeface="Arial" panose="020B0604020202020204" pitchFamily="34" charset="0"/>
              </a:rPr>
              <a:t>disad</a:t>
            </a:r>
            <a:r>
              <a:rPr lang="en-GB" dirty="0">
                <a:solidFill>
                  <a:schemeClr val="tx1">
                    <a:lumMod val="50000"/>
                    <a:lumOff val="50000"/>
                  </a:schemeClr>
                </a:solidFill>
                <a:latin typeface="Arial" panose="020B0604020202020204" pitchFamily="34" charset="0"/>
                <a:cs typeface="Arial" panose="020B0604020202020204" pitchFamily="34" charset="0"/>
              </a:rPr>
              <a:t>-vantage of ‚a‘</a:t>
            </a: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Later, at low frequencies of ‚a‘, with Q(aa)=[q(a]² being very small numbers,  and if ‚a‘ is </a:t>
            </a:r>
            <a:r>
              <a:rPr lang="en-GB" dirty="0">
                <a:solidFill>
                  <a:srgbClr val="0000FF"/>
                </a:solidFill>
                <a:latin typeface="Arial" panose="020B0604020202020204" pitchFamily="34" charset="0"/>
                <a:cs typeface="Arial" panose="020B0604020202020204" pitchFamily="34" charset="0"/>
              </a:rPr>
              <a:t>recessive</a:t>
            </a:r>
            <a:r>
              <a:rPr lang="en-GB" dirty="0">
                <a:latin typeface="Arial" panose="020B0604020202020204" pitchFamily="34" charset="0"/>
                <a:cs typeface="Arial" panose="020B0604020202020204" pitchFamily="34" charset="0"/>
              </a:rPr>
              <a:t>: Then selection can barely act any more against it. Therefore, this unfavourable allele ‘a’ </a:t>
            </a:r>
            <a:r>
              <a:rPr lang="en-GB" dirty="0">
                <a:solidFill>
                  <a:srgbClr val="0000FF"/>
                </a:solidFill>
                <a:latin typeface="Arial" panose="020B0604020202020204" pitchFamily="34" charset="0"/>
                <a:cs typeface="Arial" panose="020B0604020202020204" pitchFamily="34" charset="0"/>
              </a:rPr>
              <a:t>stays very long</a:t>
            </a:r>
            <a:r>
              <a:rPr lang="en-GB" dirty="0">
                <a:solidFill>
                  <a:srgbClr val="FF0000"/>
                </a:solidFill>
                <a:latin typeface="Arial" panose="020B0604020202020204" pitchFamily="34" charset="0"/>
                <a:cs typeface="Arial" panose="020B0604020202020204" pitchFamily="34" charset="0"/>
              </a:rPr>
              <a:t>*</a:t>
            </a:r>
            <a:r>
              <a:rPr lang="en-GB" dirty="0">
                <a:solidFill>
                  <a:srgbClr val="0000FF"/>
                </a:solidFill>
                <a:latin typeface="Arial" panose="020B0604020202020204" pitchFamily="34" charset="0"/>
                <a:cs typeface="Arial" panose="020B0604020202020204" pitchFamily="34" charset="0"/>
              </a:rPr>
              <a:t> at low frequencies</a:t>
            </a:r>
            <a:r>
              <a:rPr lang="en-GB" dirty="0">
                <a:latin typeface="Arial" panose="020B0604020202020204" pitchFamily="34" charset="0"/>
                <a:cs typeface="Arial" panose="020B0604020202020204" pitchFamily="34" charset="0"/>
              </a:rPr>
              <a:t>. </a:t>
            </a:r>
          </a:p>
          <a:p>
            <a:r>
              <a:rPr lang="en-GB" dirty="0">
                <a:solidFill>
                  <a:srgbClr val="FF0000"/>
                </a:solidFill>
                <a:latin typeface="Arial" panose="020B0604020202020204" pitchFamily="34" charset="0"/>
                <a:cs typeface="Arial" panose="020B0604020202020204" pitchFamily="34" charset="0"/>
              </a:rPr>
              <a:t>*Genetic load</a:t>
            </a:r>
            <a:r>
              <a:rPr lang="en-GB" dirty="0">
                <a:solidFill>
                  <a:srgbClr val="0000FF"/>
                </a:solidFill>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Many recessive, ‚bad‘ alleles exist in HWE at low frequencies without doing much phenotypic harm – unless </a:t>
            </a:r>
            <a:r>
              <a:rPr lang="en-GB" dirty="0">
                <a:latin typeface="Arial" panose="020B0604020202020204" pitchFamily="34" charset="0"/>
                <a:cs typeface="Arial" panose="020B0604020202020204" pitchFamily="34" charset="0"/>
              </a:rPr>
              <a:t>inbreeding</a:t>
            </a:r>
            <a:r>
              <a:rPr lang="en-GB" dirty="0">
                <a:solidFill>
                  <a:schemeClr val="tx1">
                    <a:lumMod val="50000"/>
                    <a:lumOff val="50000"/>
                  </a:schemeClr>
                </a:solidFill>
                <a:latin typeface="Arial" panose="020B0604020202020204" pitchFamily="34" charset="0"/>
                <a:cs typeface="Arial" panose="020B0604020202020204" pitchFamily="34" charset="0"/>
              </a:rPr>
              <a:t> ‘uncovers’ them.</a:t>
            </a:r>
          </a:p>
        </p:txBody>
      </p:sp>
      <p:sp>
        <p:nvSpPr>
          <p:cNvPr id="95" name="Right Triangle 94"/>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23</a:t>
            </a:fld>
            <a:endParaRPr lang="en-US" sz="2400" dirty="0">
              <a:latin typeface="Arial" panose="020B0604020202020204" pitchFamily="34" charset="0"/>
              <a:cs typeface="Arial" panose="020B0604020202020204" pitchFamily="34" charset="0"/>
            </a:endParaRPr>
          </a:p>
        </p:txBody>
      </p:sp>
      <p:sp>
        <p:nvSpPr>
          <p:cNvPr id="97" name="Line 693">
            <a:extLst>
              <a:ext uri="{FF2B5EF4-FFF2-40B4-BE49-F238E27FC236}">
                <a16:creationId xmlns:a16="http://schemas.microsoft.com/office/drawing/2014/main" id="{87E7D39E-682F-4E58-BF1D-8C63158E1D66}"/>
              </a:ext>
            </a:extLst>
          </p:cNvPr>
          <p:cNvSpPr>
            <a:spLocks noChangeShapeType="1"/>
          </p:cNvSpPr>
          <p:nvPr/>
        </p:nvSpPr>
        <p:spPr bwMode="auto">
          <a:xfrm>
            <a:off x="3139074" y="2929804"/>
            <a:ext cx="363432" cy="0"/>
          </a:xfrm>
          <a:prstGeom prst="line">
            <a:avLst/>
          </a:prstGeom>
          <a:noFill/>
          <a:ln w="36513">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82076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31233" y="922867"/>
            <a:ext cx="7298267" cy="53043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218686" y="1015552"/>
            <a:ext cx="6751673" cy="4933753"/>
            <a:chOff x="218686" y="1015552"/>
            <a:chExt cx="6751673" cy="4933753"/>
          </a:xfrm>
        </p:grpSpPr>
        <p:sp>
          <p:nvSpPr>
            <p:cNvPr id="7" name="Line 6"/>
            <p:cNvSpPr>
              <a:spLocks noChangeShapeType="1"/>
            </p:cNvSpPr>
            <p:nvPr/>
          </p:nvSpPr>
          <p:spPr bwMode="auto">
            <a:xfrm flipV="1">
              <a:off x="1060019"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7"/>
            <p:cNvSpPr>
              <a:spLocks noChangeShapeType="1"/>
            </p:cNvSpPr>
            <p:nvPr/>
          </p:nvSpPr>
          <p:spPr bwMode="auto">
            <a:xfrm flipV="1">
              <a:off x="6805638"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8"/>
            <p:cNvSpPr>
              <a:spLocks noChangeShapeType="1"/>
            </p:cNvSpPr>
            <p:nvPr/>
          </p:nvSpPr>
          <p:spPr bwMode="auto">
            <a:xfrm flipH="1">
              <a:off x="969814" y="536378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9"/>
            <p:cNvSpPr>
              <a:spLocks noChangeShapeType="1"/>
            </p:cNvSpPr>
            <p:nvPr/>
          </p:nvSpPr>
          <p:spPr bwMode="auto">
            <a:xfrm>
              <a:off x="6805638" y="536378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a:spLocks noChangeArrowheads="1"/>
            </p:cNvSpPr>
            <p:nvPr/>
          </p:nvSpPr>
          <p:spPr bwMode="auto">
            <a:xfrm>
              <a:off x="560627" y="526442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Line 11"/>
            <p:cNvSpPr>
              <a:spLocks noChangeShapeType="1"/>
            </p:cNvSpPr>
            <p:nvPr/>
          </p:nvSpPr>
          <p:spPr bwMode="auto">
            <a:xfrm flipH="1">
              <a:off x="969814" y="4966359"/>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2"/>
            <p:cNvSpPr>
              <a:spLocks noChangeShapeType="1"/>
            </p:cNvSpPr>
            <p:nvPr/>
          </p:nvSpPr>
          <p:spPr bwMode="auto">
            <a:xfrm>
              <a:off x="6805638" y="4966359"/>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p:cNvSpPr>
              <a:spLocks noChangeArrowheads="1"/>
            </p:cNvSpPr>
            <p:nvPr/>
          </p:nvSpPr>
          <p:spPr bwMode="auto">
            <a:xfrm>
              <a:off x="560627" y="4868311"/>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Line 14"/>
            <p:cNvSpPr>
              <a:spLocks noChangeShapeType="1"/>
            </p:cNvSpPr>
            <p:nvPr/>
          </p:nvSpPr>
          <p:spPr bwMode="auto">
            <a:xfrm flipH="1">
              <a:off x="969814" y="457024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5"/>
            <p:cNvSpPr>
              <a:spLocks noChangeShapeType="1"/>
            </p:cNvSpPr>
            <p:nvPr/>
          </p:nvSpPr>
          <p:spPr bwMode="auto">
            <a:xfrm>
              <a:off x="6805638" y="457024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a:spLocks noChangeArrowheads="1"/>
            </p:cNvSpPr>
            <p:nvPr/>
          </p:nvSpPr>
          <p:spPr bwMode="auto">
            <a:xfrm>
              <a:off x="560627" y="446958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Line 17"/>
            <p:cNvSpPr>
              <a:spLocks noChangeShapeType="1"/>
            </p:cNvSpPr>
            <p:nvPr/>
          </p:nvSpPr>
          <p:spPr bwMode="auto">
            <a:xfrm flipH="1">
              <a:off x="969814" y="417151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8"/>
            <p:cNvSpPr>
              <a:spLocks noChangeShapeType="1"/>
            </p:cNvSpPr>
            <p:nvPr/>
          </p:nvSpPr>
          <p:spPr bwMode="auto">
            <a:xfrm>
              <a:off x="6805638" y="417151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p:cNvSpPr>
              <a:spLocks noChangeArrowheads="1"/>
            </p:cNvSpPr>
            <p:nvPr/>
          </p:nvSpPr>
          <p:spPr bwMode="auto">
            <a:xfrm>
              <a:off x="560627" y="4073467"/>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Line 20"/>
            <p:cNvSpPr>
              <a:spLocks noChangeShapeType="1"/>
            </p:cNvSpPr>
            <p:nvPr/>
          </p:nvSpPr>
          <p:spPr bwMode="auto">
            <a:xfrm flipH="1">
              <a:off x="969814" y="377540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1"/>
            <p:cNvSpPr>
              <a:spLocks noChangeShapeType="1"/>
            </p:cNvSpPr>
            <p:nvPr/>
          </p:nvSpPr>
          <p:spPr bwMode="auto">
            <a:xfrm>
              <a:off x="6805638" y="377540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Rectangle 22"/>
            <p:cNvSpPr>
              <a:spLocks noChangeArrowheads="1"/>
            </p:cNvSpPr>
            <p:nvPr/>
          </p:nvSpPr>
          <p:spPr bwMode="auto">
            <a:xfrm>
              <a:off x="560627" y="36760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Line 23"/>
            <p:cNvSpPr>
              <a:spLocks noChangeShapeType="1"/>
            </p:cNvSpPr>
            <p:nvPr/>
          </p:nvSpPr>
          <p:spPr bwMode="auto">
            <a:xfrm flipH="1">
              <a:off x="969814" y="337667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4"/>
            <p:cNvSpPr>
              <a:spLocks noChangeShapeType="1"/>
            </p:cNvSpPr>
            <p:nvPr/>
          </p:nvSpPr>
          <p:spPr bwMode="auto">
            <a:xfrm>
              <a:off x="6805638" y="337667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a:spLocks noChangeArrowheads="1"/>
            </p:cNvSpPr>
            <p:nvPr/>
          </p:nvSpPr>
          <p:spPr bwMode="auto">
            <a:xfrm>
              <a:off x="560627" y="3278624"/>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Line 26"/>
            <p:cNvSpPr>
              <a:spLocks noChangeShapeType="1"/>
            </p:cNvSpPr>
            <p:nvPr/>
          </p:nvSpPr>
          <p:spPr bwMode="auto">
            <a:xfrm flipH="1">
              <a:off x="969814" y="2980558"/>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7"/>
            <p:cNvSpPr>
              <a:spLocks noChangeShapeType="1"/>
            </p:cNvSpPr>
            <p:nvPr/>
          </p:nvSpPr>
          <p:spPr bwMode="auto">
            <a:xfrm>
              <a:off x="6805638" y="2980558"/>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Rectangle 28"/>
            <p:cNvSpPr>
              <a:spLocks noChangeArrowheads="1"/>
            </p:cNvSpPr>
            <p:nvPr/>
          </p:nvSpPr>
          <p:spPr bwMode="auto">
            <a:xfrm>
              <a:off x="560627" y="2881202"/>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Line 29"/>
            <p:cNvSpPr>
              <a:spLocks noChangeShapeType="1"/>
            </p:cNvSpPr>
            <p:nvPr/>
          </p:nvSpPr>
          <p:spPr bwMode="auto">
            <a:xfrm flipH="1">
              <a:off x="969814" y="258313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30"/>
            <p:cNvSpPr>
              <a:spLocks noChangeShapeType="1"/>
            </p:cNvSpPr>
            <p:nvPr/>
          </p:nvSpPr>
          <p:spPr bwMode="auto">
            <a:xfrm>
              <a:off x="6805638" y="258313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31"/>
            <p:cNvSpPr>
              <a:spLocks noChangeArrowheads="1"/>
            </p:cNvSpPr>
            <p:nvPr/>
          </p:nvSpPr>
          <p:spPr bwMode="auto">
            <a:xfrm>
              <a:off x="560627" y="2483780"/>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Line 32"/>
            <p:cNvSpPr>
              <a:spLocks noChangeShapeType="1"/>
            </p:cNvSpPr>
            <p:nvPr/>
          </p:nvSpPr>
          <p:spPr bwMode="auto">
            <a:xfrm flipH="1">
              <a:off x="969814" y="218571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3"/>
            <p:cNvSpPr>
              <a:spLocks noChangeShapeType="1"/>
            </p:cNvSpPr>
            <p:nvPr/>
          </p:nvSpPr>
          <p:spPr bwMode="auto">
            <a:xfrm>
              <a:off x="6805638" y="218571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Rectangle 34"/>
            <p:cNvSpPr>
              <a:spLocks noChangeArrowheads="1"/>
            </p:cNvSpPr>
            <p:nvPr/>
          </p:nvSpPr>
          <p:spPr bwMode="auto">
            <a:xfrm>
              <a:off x="560627" y="2086359"/>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Line 35"/>
            <p:cNvSpPr>
              <a:spLocks noChangeShapeType="1"/>
            </p:cNvSpPr>
            <p:nvPr/>
          </p:nvSpPr>
          <p:spPr bwMode="auto">
            <a:xfrm flipH="1">
              <a:off x="969814" y="178829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36"/>
            <p:cNvSpPr>
              <a:spLocks noChangeShapeType="1"/>
            </p:cNvSpPr>
            <p:nvPr/>
          </p:nvSpPr>
          <p:spPr bwMode="auto">
            <a:xfrm>
              <a:off x="6805638" y="178829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Rectangle 37"/>
            <p:cNvSpPr>
              <a:spLocks noChangeArrowheads="1"/>
            </p:cNvSpPr>
            <p:nvPr/>
          </p:nvSpPr>
          <p:spPr bwMode="auto">
            <a:xfrm>
              <a:off x="560627" y="169024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Line 38"/>
            <p:cNvSpPr>
              <a:spLocks noChangeShapeType="1"/>
            </p:cNvSpPr>
            <p:nvPr/>
          </p:nvSpPr>
          <p:spPr bwMode="auto">
            <a:xfrm flipH="1">
              <a:off x="969814" y="139087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39"/>
            <p:cNvSpPr>
              <a:spLocks noChangeShapeType="1"/>
            </p:cNvSpPr>
            <p:nvPr/>
          </p:nvSpPr>
          <p:spPr bwMode="auto">
            <a:xfrm>
              <a:off x="6805638" y="139087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Rectangle 40"/>
            <p:cNvSpPr>
              <a:spLocks noChangeArrowheads="1"/>
            </p:cNvSpPr>
            <p:nvPr/>
          </p:nvSpPr>
          <p:spPr bwMode="auto">
            <a:xfrm>
              <a:off x="560627" y="1291515"/>
              <a:ext cx="388271"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rot="16200000">
              <a:off x="-1455811" y="3238827"/>
              <a:ext cx="3625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Frequency of </a:t>
              </a:r>
              <a:r>
                <a:rPr kumimoji="0" lang="en-US" altLang="en-US" b="0" i="0" u="none" strike="noStrike" cap="none" normalizeH="0" baseline="0" dirty="0" err="1">
                  <a:ln>
                    <a:noFill/>
                  </a:ln>
                  <a:solidFill>
                    <a:srgbClr val="000000"/>
                  </a:solidFill>
                  <a:effectLst/>
                  <a:latin typeface="Arial" panose="020B0604020202020204" pitchFamily="34" charset="0"/>
                </a:rPr>
                <a:t>unfavourable</a:t>
              </a:r>
              <a:r>
                <a:rPr kumimoji="0" lang="en-US" altLang="en-US" b="0" i="0" u="none" strike="noStrike" cap="none" normalizeH="0" baseline="0" dirty="0">
                  <a:ln>
                    <a:noFill/>
                  </a:ln>
                  <a:solidFill>
                    <a:srgbClr val="000000"/>
                  </a:solidFill>
                  <a:effectLst/>
                  <a:latin typeface="Arial" panose="020B0604020202020204" pitchFamily="34" charset="0"/>
                </a:rPr>
                <a:t> allele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43" name="Line 42"/>
            <p:cNvSpPr>
              <a:spLocks noChangeShapeType="1"/>
            </p:cNvSpPr>
            <p:nvPr/>
          </p:nvSpPr>
          <p:spPr bwMode="auto">
            <a:xfrm>
              <a:off x="1060019" y="536378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43"/>
            <p:cNvSpPr>
              <a:spLocks noChangeShapeType="1"/>
            </p:cNvSpPr>
            <p:nvPr/>
          </p:nvSpPr>
          <p:spPr bwMode="auto">
            <a:xfrm>
              <a:off x="1060019" y="139087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44"/>
            <p:cNvSpPr>
              <a:spLocks noChangeShapeType="1"/>
            </p:cNvSpPr>
            <p:nvPr/>
          </p:nvSpPr>
          <p:spPr bwMode="auto">
            <a:xfrm>
              <a:off x="106001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45"/>
            <p:cNvSpPr>
              <a:spLocks noChangeShapeType="1"/>
            </p:cNvSpPr>
            <p:nvPr/>
          </p:nvSpPr>
          <p:spPr bwMode="auto">
            <a:xfrm flipV="1">
              <a:off x="106001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p:cNvSpPr>
              <a:spLocks noChangeArrowheads="1"/>
            </p:cNvSpPr>
            <p:nvPr/>
          </p:nvSpPr>
          <p:spPr bwMode="auto">
            <a:xfrm>
              <a:off x="954126"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Line 47"/>
            <p:cNvSpPr>
              <a:spLocks noChangeShapeType="1"/>
            </p:cNvSpPr>
            <p:nvPr/>
          </p:nvSpPr>
          <p:spPr bwMode="auto">
            <a:xfrm>
              <a:off x="163523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48"/>
            <p:cNvSpPr>
              <a:spLocks noChangeShapeType="1"/>
            </p:cNvSpPr>
            <p:nvPr/>
          </p:nvSpPr>
          <p:spPr bwMode="auto">
            <a:xfrm flipV="1">
              <a:off x="163523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Rectangle 49"/>
            <p:cNvSpPr>
              <a:spLocks noChangeArrowheads="1"/>
            </p:cNvSpPr>
            <p:nvPr/>
          </p:nvSpPr>
          <p:spPr bwMode="auto">
            <a:xfrm>
              <a:off x="1529342" y="5468365"/>
              <a:ext cx="211784"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Line 50"/>
            <p:cNvSpPr>
              <a:spLocks noChangeShapeType="1"/>
            </p:cNvSpPr>
            <p:nvPr/>
          </p:nvSpPr>
          <p:spPr bwMode="auto">
            <a:xfrm>
              <a:off x="220914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51"/>
            <p:cNvSpPr>
              <a:spLocks noChangeShapeType="1"/>
            </p:cNvSpPr>
            <p:nvPr/>
          </p:nvSpPr>
          <p:spPr bwMode="auto">
            <a:xfrm flipV="1">
              <a:off x="220914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Rectangle 52"/>
            <p:cNvSpPr>
              <a:spLocks noChangeArrowheads="1"/>
            </p:cNvSpPr>
            <p:nvPr/>
          </p:nvSpPr>
          <p:spPr bwMode="auto">
            <a:xfrm>
              <a:off x="204442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Line 53"/>
            <p:cNvSpPr>
              <a:spLocks noChangeShapeType="1"/>
            </p:cNvSpPr>
            <p:nvPr/>
          </p:nvSpPr>
          <p:spPr bwMode="auto">
            <a:xfrm>
              <a:off x="278435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54"/>
            <p:cNvSpPr>
              <a:spLocks noChangeShapeType="1"/>
            </p:cNvSpPr>
            <p:nvPr/>
          </p:nvSpPr>
          <p:spPr bwMode="auto">
            <a:xfrm flipV="1">
              <a:off x="278435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Rectangle 55"/>
            <p:cNvSpPr>
              <a:spLocks noChangeArrowheads="1"/>
            </p:cNvSpPr>
            <p:nvPr/>
          </p:nvSpPr>
          <p:spPr bwMode="auto">
            <a:xfrm>
              <a:off x="261963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Line 56"/>
            <p:cNvSpPr>
              <a:spLocks noChangeShapeType="1"/>
            </p:cNvSpPr>
            <p:nvPr/>
          </p:nvSpPr>
          <p:spPr bwMode="auto">
            <a:xfrm>
              <a:off x="3358266"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Rectangle 58"/>
            <p:cNvSpPr>
              <a:spLocks noChangeArrowheads="1"/>
            </p:cNvSpPr>
            <p:nvPr/>
          </p:nvSpPr>
          <p:spPr bwMode="auto">
            <a:xfrm>
              <a:off x="3194852"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Line 59"/>
            <p:cNvSpPr>
              <a:spLocks noChangeShapeType="1"/>
            </p:cNvSpPr>
            <p:nvPr/>
          </p:nvSpPr>
          <p:spPr bwMode="auto">
            <a:xfrm>
              <a:off x="393348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Line 60"/>
            <p:cNvSpPr>
              <a:spLocks noChangeShapeType="1"/>
            </p:cNvSpPr>
            <p:nvPr/>
          </p:nvSpPr>
          <p:spPr bwMode="auto">
            <a:xfrm flipV="1">
              <a:off x="393348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Rectangle 61"/>
            <p:cNvSpPr>
              <a:spLocks noChangeArrowheads="1"/>
            </p:cNvSpPr>
            <p:nvPr/>
          </p:nvSpPr>
          <p:spPr bwMode="auto">
            <a:xfrm>
              <a:off x="3768761"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Line 62"/>
            <p:cNvSpPr>
              <a:spLocks noChangeShapeType="1"/>
            </p:cNvSpPr>
            <p:nvPr/>
          </p:nvSpPr>
          <p:spPr bwMode="auto">
            <a:xfrm>
              <a:off x="4507390"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Line 63"/>
            <p:cNvSpPr>
              <a:spLocks noChangeShapeType="1"/>
            </p:cNvSpPr>
            <p:nvPr/>
          </p:nvSpPr>
          <p:spPr bwMode="auto">
            <a:xfrm flipV="1">
              <a:off x="4507390"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Rectangle 64"/>
            <p:cNvSpPr>
              <a:spLocks noChangeArrowheads="1"/>
            </p:cNvSpPr>
            <p:nvPr/>
          </p:nvSpPr>
          <p:spPr bwMode="auto">
            <a:xfrm>
              <a:off x="434266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Line 65"/>
            <p:cNvSpPr>
              <a:spLocks noChangeShapeType="1"/>
            </p:cNvSpPr>
            <p:nvPr/>
          </p:nvSpPr>
          <p:spPr bwMode="auto">
            <a:xfrm>
              <a:off x="508129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66"/>
            <p:cNvSpPr>
              <a:spLocks noChangeShapeType="1"/>
            </p:cNvSpPr>
            <p:nvPr/>
          </p:nvSpPr>
          <p:spPr bwMode="auto">
            <a:xfrm flipV="1">
              <a:off x="508129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Rectangle 67"/>
            <p:cNvSpPr>
              <a:spLocks noChangeArrowheads="1"/>
            </p:cNvSpPr>
            <p:nvPr/>
          </p:nvSpPr>
          <p:spPr bwMode="auto">
            <a:xfrm>
              <a:off x="4917885"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Line 68"/>
            <p:cNvSpPr>
              <a:spLocks noChangeShapeType="1"/>
            </p:cNvSpPr>
            <p:nvPr/>
          </p:nvSpPr>
          <p:spPr bwMode="auto">
            <a:xfrm>
              <a:off x="565651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Line 69"/>
            <p:cNvSpPr>
              <a:spLocks noChangeShapeType="1"/>
            </p:cNvSpPr>
            <p:nvPr/>
          </p:nvSpPr>
          <p:spPr bwMode="auto">
            <a:xfrm flipV="1">
              <a:off x="565651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Rectangle 70"/>
            <p:cNvSpPr>
              <a:spLocks noChangeArrowheads="1"/>
            </p:cNvSpPr>
            <p:nvPr/>
          </p:nvSpPr>
          <p:spPr bwMode="auto">
            <a:xfrm>
              <a:off x="5491793"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Line 71"/>
            <p:cNvSpPr>
              <a:spLocks noChangeShapeType="1"/>
            </p:cNvSpPr>
            <p:nvPr/>
          </p:nvSpPr>
          <p:spPr bwMode="auto">
            <a:xfrm>
              <a:off x="623042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72"/>
            <p:cNvSpPr>
              <a:spLocks noChangeShapeType="1"/>
            </p:cNvSpPr>
            <p:nvPr/>
          </p:nvSpPr>
          <p:spPr bwMode="auto">
            <a:xfrm flipV="1">
              <a:off x="623042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Rectangle 73"/>
            <p:cNvSpPr>
              <a:spLocks noChangeArrowheads="1"/>
            </p:cNvSpPr>
            <p:nvPr/>
          </p:nvSpPr>
          <p:spPr bwMode="auto">
            <a:xfrm>
              <a:off x="6067009"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Line 74"/>
            <p:cNvSpPr>
              <a:spLocks noChangeShapeType="1"/>
            </p:cNvSpPr>
            <p:nvPr/>
          </p:nvSpPr>
          <p:spPr bwMode="auto">
            <a:xfrm>
              <a:off x="680563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75"/>
            <p:cNvSpPr>
              <a:spLocks noChangeShapeType="1"/>
            </p:cNvSpPr>
            <p:nvPr/>
          </p:nvSpPr>
          <p:spPr bwMode="auto">
            <a:xfrm flipV="1">
              <a:off x="680563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Rectangle 76"/>
            <p:cNvSpPr>
              <a:spLocks noChangeArrowheads="1"/>
            </p:cNvSpPr>
            <p:nvPr/>
          </p:nvSpPr>
          <p:spPr bwMode="auto">
            <a:xfrm>
              <a:off x="6640917" y="5468365"/>
              <a:ext cx="329442"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7"/>
            <p:cNvSpPr>
              <a:spLocks noChangeArrowheads="1"/>
            </p:cNvSpPr>
            <p:nvPr/>
          </p:nvSpPr>
          <p:spPr bwMode="auto">
            <a:xfrm>
              <a:off x="907063" y="5672306"/>
              <a:ext cx="4908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Generations under constant selection against 'a'</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80" name="Freeform 79"/>
            <p:cNvSpPr>
              <a:spLocks/>
            </p:cNvSpPr>
            <p:nvPr/>
          </p:nvSpPr>
          <p:spPr bwMode="auto">
            <a:xfrm>
              <a:off x="3128180" y="5349400"/>
              <a:ext cx="230086" cy="10458"/>
            </a:xfrm>
            <a:custGeom>
              <a:avLst/>
              <a:gdLst>
                <a:gd name="T0" fmla="*/ 0 w 350"/>
                <a:gd name="T1" fmla="*/ 0 h 17"/>
                <a:gd name="T2" fmla="*/ 175 w 350"/>
                <a:gd name="T3" fmla="*/ 11 h 17"/>
                <a:gd name="T4" fmla="*/ 350 w 350"/>
                <a:gd name="T5" fmla="*/ 17 h 17"/>
              </a:gdLst>
              <a:ahLst/>
              <a:cxnLst>
                <a:cxn ang="0">
                  <a:pos x="T0" y="T1"/>
                </a:cxn>
                <a:cxn ang="0">
                  <a:pos x="T2" y="T3"/>
                </a:cxn>
                <a:cxn ang="0">
                  <a:pos x="T4" y="T5"/>
                </a:cxn>
              </a:cxnLst>
              <a:rect l="0" t="0" r="r" b="b"/>
              <a:pathLst>
                <a:path w="350" h="17">
                  <a:moveTo>
                    <a:pt x="0" y="0"/>
                  </a:moveTo>
                  <a:lnTo>
                    <a:pt x="175" y="11"/>
                  </a:lnTo>
                  <a:lnTo>
                    <a:pt x="350" y="17"/>
                  </a:lnTo>
                </a:path>
              </a:pathLst>
            </a:custGeom>
            <a:noFill/>
            <a:ln w="365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Rectangle 1102"/>
            <p:cNvSpPr>
              <a:spLocks noChangeArrowheads="1"/>
            </p:cNvSpPr>
            <p:nvPr/>
          </p:nvSpPr>
          <p:spPr bwMode="auto">
            <a:xfrm>
              <a:off x="1060019" y="1015552"/>
              <a:ext cx="2930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Initial frequency q(a) = 0.999</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106" name="Rectangle 692"/>
            <p:cNvSpPr>
              <a:spLocks noChangeArrowheads="1"/>
            </p:cNvSpPr>
            <p:nvPr/>
          </p:nvSpPr>
          <p:spPr bwMode="auto">
            <a:xfrm>
              <a:off x="3618421" y="2068060"/>
              <a:ext cx="1520399" cy="2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Arial" panose="020B0604020202020204" pitchFamily="34" charset="0"/>
                </a:rPr>
                <a:t>Selfing</a:t>
              </a:r>
              <a:r>
                <a:rPr kumimoji="0" lang="en-US" altLang="en-US" sz="1800" b="0" i="0" u="none" strike="noStrike" cap="none" normalizeH="0" baseline="0" dirty="0">
                  <a:ln>
                    <a:noFill/>
                  </a:ln>
                  <a:solidFill>
                    <a:srgbClr val="000000"/>
                  </a:solidFill>
                  <a:effectLst/>
                  <a:latin typeface="Arial" panose="020B0604020202020204" pitchFamily="34" charset="0"/>
                </a:rPr>
                <a:t>, s=0.5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2" name="Line 693"/>
            <p:cNvSpPr>
              <a:spLocks noChangeShapeType="1"/>
            </p:cNvSpPr>
            <p:nvPr/>
          </p:nvSpPr>
          <p:spPr bwMode="auto">
            <a:xfrm>
              <a:off x="3132103" y="2194869"/>
              <a:ext cx="363432" cy="0"/>
            </a:xfrm>
            <a:prstGeom prst="line">
              <a:avLst/>
            </a:prstGeom>
            <a:noFill/>
            <a:ln w="36513">
              <a:solidFill>
                <a:srgbClr val="00000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3" name="Freeform 1112"/>
            <p:cNvSpPr/>
            <p:nvPr/>
          </p:nvSpPr>
          <p:spPr>
            <a:xfrm>
              <a:off x="1050652" y="1386739"/>
              <a:ext cx="2800728" cy="3975521"/>
            </a:xfrm>
            <a:custGeom>
              <a:avLst/>
              <a:gdLst>
                <a:gd name="connsiteX0" fmla="*/ 0 w 2800728"/>
                <a:gd name="connsiteY0" fmla="*/ 0 h 3975521"/>
                <a:gd name="connsiteX1" fmla="*/ 354254 w 2800728"/>
                <a:gd name="connsiteY1" fmla="*/ 30278 h 3975521"/>
                <a:gd name="connsiteX2" fmla="*/ 584368 w 2800728"/>
                <a:gd name="connsiteY2" fmla="*/ 121113 h 3975521"/>
                <a:gd name="connsiteX3" fmla="*/ 784204 w 2800728"/>
                <a:gd name="connsiteY3" fmla="*/ 387560 h 3975521"/>
                <a:gd name="connsiteX4" fmla="*/ 923483 w 2800728"/>
                <a:gd name="connsiteY4" fmla="*/ 781176 h 3975521"/>
                <a:gd name="connsiteX5" fmla="*/ 1041568 w 2800728"/>
                <a:gd name="connsiteY5" fmla="*/ 1338294 h 3975521"/>
                <a:gd name="connsiteX6" fmla="*/ 1195986 w 2800728"/>
                <a:gd name="connsiteY6" fmla="*/ 2252694 h 3975521"/>
                <a:gd name="connsiteX7" fmla="*/ 1374627 w 2800728"/>
                <a:gd name="connsiteY7" fmla="*/ 3154983 h 3975521"/>
                <a:gd name="connsiteX8" fmla="*/ 1516935 w 2800728"/>
                <a:gd name="connsiteY8" fmla="*/ 3594016 h 3975521"/>
                <a:gd name="connsiteX9" fmla="*/ 1680437 w 2800728"/>
                <a:gd name="connsiteY9" fmla="*/ 3821102 h 3975521"/>
                <a:gd name="connsiteX10" fmla="*/ 1949912 w 2800728"/>
                <a:gd name="connsiteY10" fmla="*/ 3948270 h 3975521"/>
                <a:gd name="connsiteX11" fmla="*/ 2270861 w 2800728"/>
                <a:gd name="connsiteY11" fmla="*/ 3969465 h 3975521"/>
                <a:gd name="connsiteX12" fmla="*/ 2800728 w 2800728"/>
                <a:gd name="connsiteY12" fmla="*/ 3975521 h 397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0728" h="3975521">
                  <a:moveTo>
                    <a:pt x="0" y="0"/>
                  </a:moveTo>
                  <a:lnTo>
                    <a:pt x="354254" y="30278"/>
                  </a:lnTo>
                  <a:lnTo>
                    <a:pt x="584368" y="121113"/>
                  </a:lnTo>
                  <a:lnTo>
                    <a:pt x="784204" y="387560"/>
                  </a:lnTo>
                  <a:lnTo>
                    <a:pt x="923483" y="781176"/>
                  </a:lnTo>
                  <a:lnTo>
                    <a:pt x="1041568" y="1338294"/>
                  </a:lnTo>
                  <a:lnTo>
                    <a:pt x="1195986" y="2252694"/>
                  </a:lnTo>
                  <a:lnTo>
                    <a:pt x="1374627" y="3154983"/>
                  </a:lnTo>
                  <a:lnTo>
                    <a:pt x="1516935" y="3594016"/>
                  </a:lnTo>
                  <a:lnTo>
                    <a:pt x="1680437" y="3821102"/>
                  </a:lnTo>
                  <a:lnTo>
                    <a:pt x="1949912" y="3948270"/>
                  </a:lnTo>
                  <a:lnTo>
                    <a:pt x="2270861" y="3969465"/>
                  </a:lnTo>
                  <a:lnTo>
                    <a:pt x="2800728" y="3975521"/>
                  </a:lnTo>
                </a:path>
              </a:pathLst>
            </a:cu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14" name="Rectangle 705"/>
          <p:cNvSpPr>
            <a:spLocks noChangeArrowheads="1"/>
          </p:cNvSpPr>
          <p:nvPr/>
        </p:nvSpPr>
        <p:spPr bwMode="auto">
          <a:xfrm>
            <a:off x="3618421" y="2553072"/>
            <a:ext cx="3757204" cy="27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0"/>
                </a:solidFill>
                <a:effectLst/>
                <a:latin typeface="Arial" panose="020B0604020202020204" pitchFamily="34" charset="0"/>
              </a:rPr>
              <a:t>Random mating, s=0.5, intermediate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5"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7" name="Line 706"/>
          <p:cNvSpPr>
            <a:spLocks noChangeShapeType="1"/>
          </p:cNvSpPr>
          <p:nvPr/>
        </p:nvSpPr>
        <p:spPr bwMode="auto">
          <a:xfrm>
            <a:off x="3132103" y="2670355"/>
            <a:ext cx="43141" cy="0"/>
          </a:xfrm>
          <a:prstGeom prst="line">
            <a:avLst/>
          </a:prstGeom>
          <a:noFill/>
          <a:ln w="36513">
            <a:solidFill>
              <a:srgbClr val="000080"/>
            </a:solidFill>
            <a:prstDash val="sys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8" name="Freeform 707"/>
          <p:cNvSpPr>
            <a:spLocks/>
          </p:cNvSpPr>
          <p:nvPr/>
        </p:nvSpPr>
        <p:spPr bwMode="auto">
          <a:xfrm>
            <a:off x="3226229" y="2670355"/>
            <a:ext cx="98048"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6513">
            <a:solidFill>
              <a:srgbClr val="000080"/>
            </a:solidFill>
            <a:prstDash val="sys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9" name="Freeform 708"/>
          <p:cNvSpPr>
            <a:spLocks/>
          </p:cNvSpPr>
          <p:nvPr/>
        </p:nvSpPr>
        <p:spPr bwMode="auto">
          <a:xfrm>
            <a:off x="3376569" y="2670355"/>
            <a:ext cx="98048"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6513">
            <a:solidFill>
              <a:srgbClr val="000080"/>
            </a:solidFill>
            <a:prstDash val="sys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0" name="Freeform 1129"/>
          <p:cNvSpPr/>
          <p:nvPr/>
        </p:nvSpPr>
        <p:spPr>
          <a:xfrm>
            <a:off x="1038540" y="1377656"/>
            <a:ext cx="5771015" cy="3979062"/>
          </a:xfrm>
          <a:custGeom>
            <a:avLst/>
            <a:gdLst>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66437 h 3996715"/>
              <a:gd name="connsiteX12" fmla="*/ 5771015 w 5771015"/>
              <a:gd name="connsiteY12" fmla="*/ 3996715 h 3996715"/>
              <a:gd name="connsiteX13" fmla="*/ 5771015 w 5771015"/>
              <a:gd name="connsiteY13" fmla="*/ 3990659 h 3996715"/>
              <a:gd name="connsiteX14" fmla="*/ 5771015 w 5771015"/>
              <a:gd name="connsiteY14" fmla="*/ 3987631 h 3996715"/>
              <a:gd name="connsiteX0" fmla="*/ 0 w 5771276"/>
              <a:gd name="connsiteY0" fmla="*/ 0 h 3996715"/>
              <a:gd name="connsiteX1" fmla="*/ 602535 w 5771276"/>
              <a:gd name="connsiteY1" fmla="*/ 42389 h 3996715"/>
              <a:gd name="connsiteX2" fmla="*/ 962845 w 5771276"/>
              <a:gd name="connsiteY2" fmla="*/ 118084 h 3996715"/>
              <a:gd name="connsiteX3" fmla="*/ 1253516 w 5771276"/>
              <a:gd name="connsiteY3" fmla="*/ 278559 h 3996715"/>
              <a:gd name="connsiteX4" fmla="*/ 1607770 w 5771276"/>
              <a:gd name="connsiteY4" fmla="*/ 781176 h 3996715"/>
              <a:gd name="connsiteX5" fmla="*/ 2104332 w 5771276"/>
              <a:gd name="connsiteY5" fmla="*/ 2134609 h 3996715"/>
              <a:gd name="connsiteX6" fmla="*/ 2355640 w 5771276"/>
              <a:gd name="connsiteY6" fmla="*/ 2824951 h 3996715"/>
              <a:gd name="connsiteX7" fmla="*/ 2619060 w 5771276"/>
              <a:gd name="connsiteY7" fmla="*/ 3324540 h 3996715"/>
              <a:gd name="connsiteX8" fmla="*/ 2964231 w 5771276"/>
              <a:gd name="connsiteY8" fmla="*/ 3684850 h 3996715"/>
              <a:gd name="connsiteX9" fmla="*/ 3385097 w 5771276"/>
              <a:gd name="connsiteY9" fmla="*/ 3890741 h 3996715"/>
              <a:gd name="connsiteX10" fmla="*/ 3942215 w 5771276"/>
              <a:gd name="connsiteY10" fmla="*/ 3957353 h 3996715"/>
              <a:gd name="connsiteX11" fmla="*/ 4690085 w 5771276"/>
              <a:gd name="connsiteY11" fmla="*/ 3966437 h 3996715"/>
              <a:gd name="connsiteX12" fmla="*/ 5771015 w 5771276"/>
              <a:gd name="connsiteY12" fmla="*/ 3996715 h 3996715"/>
              <a:gd name="connsiteX13" fmla="*/ 5771015 w 5771276"/>
              <a:gd name="connsiteY13" fmla="*/ 3990659 h 3996715"/>
              <a:gd name="connsiteX14" fmla="*/ 5767485 w 5771276"/>
              <a:gd name="connsiteY14" fmla="*/ 3962917 h 3996715"/>
              <a:gd name="connsiteX0" fmla="*/ 0 w 5771276"/>
              <a:gd name="connsiteY0" fmla="*/ 0 h 3996715"/>
              <a:gd name="connsiteX1" fmla="*/ 602535 w 5771276"/>
              <a:gd name="connsiteY1" fmla="*/ 42389 h 3996715"/>
              <a:gd name="connsiteX2" fmla="*/ 962845 w 5771276"/>
              <a:gd name="connsiteY2" fmla="*/ 118084 h 3996715"/>
              <a:gd name="connsiteX3" fmla="*/ 1253516 w 5771276"/>
              <a:gd name="connsiteY3" fmla="*/ 278559 h 3996715"/>
              <a:gd name="connsiteX4" fmla="*/ 1607770 w 5771276"/>
              <a:gd name="connsiteY4" fmla="*/ 781176 h 3996715"/>
              <a:gd name="connsiteX5" fmla="*/ 2104332 w 5771276"/>
              <a:gd name="connsiteY5" fmla="*/ 2134609 h 3996715"/>
              <a:gd name="connsiteX6" fmla="*/ 2355640 w 5771276"/>
              <a:gd name="connsiteY6" fmla="*/ 2824951 h 3996715"/>
              <a:gd name="connsiteX7" fmla="*/ 2619060 w 5771276"/>
              <a:gd name="connsiteY7" fmla="*/ 3324540 h 3996715"/>
              <a:gd name="connsiteX8" fmla="*/ 2964231 w 5771276"/>
              <a:gd name="connsiteY8" fmla="*/ 3684850 h 3996715"/>
              <a:gd name="connsiteX9" fmla="*/ 3385097 w 5771276"/>
              <a:gd name="connsiteY9" fmla="*/ 3890741 h 3996715"/>
              <a:gd name="connsiteX10" fmla="*/ 3942215 w 5771276"/>
              <a:gd name="connsiteY10" fmla="*/ 3957353 h 3996715"/>
              <a:gd name="connsiteX11" fmla="*/ 4690085 w 5771276"/>
              <a:gd name="connsiteY11" fmla="*/ 3966437 h 3996715"/>
              <a:gd name="connsiteX12" fmla="*/ 5771015 w 5771276"/>
              <a:gd name="connsiteY12" fmla="*/ 3996715 h 3996715"/>
              <a:gd name="connsiteX13" fmla="*/ 5771015 w 5771276"/>
              <a:gd name="connsiteY13" fmla="*/ 3990659 h 3996715"/>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66437 h 3996715"/>
              <a:gd name="connsiteX12" fmla="*/ 5771015 w 5771015"/>
              <a:gd name="connsiteY12" fmla="*/ 3996715 h 3996715"/>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73498 h 3996715"/>
              <a:gd name="connsiteX12" fmla="*/ 5771015 w 5771015"/>
              <a:gd name="connsiteY12" fmla="*/ 3996715 h 3996715"/>
              <a:gd name="connsiteX0" fmla="*/ 0 w 5771015"/>
              <a:gd name="connsiteY0" fmla="*/ 0 h 3979062"/>
              <a:gd name="connsiteX1" fmla="*/ 602535 w 5771015"/>
              <a:gd name="connsiteY1" fmla="*/ 42389 h 3979062"/>
              <a:gd name="connsiteX2" fmla="*/ 962845 w 5771015"/>
              <a:gd name="connsiteY2" fmla="*/ 118084 h 3979062"/>
              <a:gd name="connsiteX3" fmla="*/ 1253516 w 5771015"/>
              <a:gd name="connsiteY3" fmla="*/ 278559 h 3979062"/>
              <a:gd name="connsiteX4" fmla="*/ 1607770 w 5771015"/>
              <a:gd name="connsiteY4" fmla="*/ 781176 h 3979062"/>
              <a:gd name="connsiteX5" fmla="*/ 2104332 w 5771015"/>
              <a:gd name="connsiteY5" fmla="*/ 2134609 h 3979062"/>
              <a:gd name="connsiteX6" fmla="*/ 2355640 w 5771015"/>
              <a:gd name="connsiteY6" fmla="*/ 2824951 h 3979062"/>
              <a:gd name="connsiteX7" fmla="*/ 2619060 w 5771015"/>
              <a:gd name="connsiteY7" fmla="*/ 3324540 h 3979062"/>
              <a:gd name="connsiteX8" fmla="*/ 2964231 w 5771015"/>
              <a:gd name="connsiteY8" fmla="*/ 3684850 h 3979062"/>
              <a:gd name="connsiteX9" fmla="*/ 3385097 w 5771015"/>
              <a:gd name="connsiteY9" fmla="*/ 3890741 h 3979062"/>
              <a:gd name="connsiteX10" fmla="*/ 3942215 w 5771015"/>
              <a:gd name="connsiteY10" fmla="*/ 3957353 h 3979062"/>
              <a:gd name="connsiteX11" fmla="*/ 4690085 w 5771015"/>
              <a:gd name="connsiteY11" fmla="*/ 3973498 h 3979062"/>
              <a:gd name="connsiteX12" fmla="*/ 5771015 w 5771015"/>
              <a:gd name="connsiteY12" fmla="*/ 3979062 h 397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71015" h="3979062">
                <a:moveTo>
                  <a:pt x="0" y="0"/>
                </a:moveTo>
                <a:lnTo>
                  <a:pt x="602535" y="42389"/>
                </a:lnTo>
                <a:lnTo>
                  <a:pt x="962845" y="118084"/>
                </a:lnTo>
                <a:lnTo>
                  <a:pt x="1253516" y="278559"/>
                </a:lnTo>
                <a:lnTo>
                  <a:pt x="1607770" y="781176"/>
                </a:lnTo>
                <a:lnTo>
                  <a:pt x="2104332" y="2134609"/>
                </a:lnTo>
                <a:lnTo>
                  <a:pt x="2355640" y="2824951"/>
                </a:lnTo>
                <a:lnTo>
                  <a:pt x="2619060" y="3324540"/>
                </a:lnTo>
                <a:lnTo>
                  <a:pt x="2964231" y="3684850"/>
                </a:lnTo>
                <a:lnTo>
                  <a:pt x="3385097" y="3890741"/>
                </a:lnTo>
                <a:lnTo>
                  <a:pt x="3942215" y="3957353"/>
                </a:lnTo>
                <a:lnTo>
                  <a:pt x="4690085" y="3973498"/>
                </a:lnTo>
                <a:lnTo>
                  <a:pt x="5771015" y="3979062"/>
                </a:lnTo>
              </a:path>
            </a:pathLst>
          </a:custGeom>
          <a:noFill/>
          <a:ln w="38100">
            <a:solidFill>
              <a:srgbClr val="000066"/>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reeform 86"/>
          <p:cNvSpPr/>
          <p:nvPr/>
        </p:nvSpPr>
        <p:spPr>
          <a:xfrm>
            <a:off x="1050652" y="1389767"/>
            <a:ext cx="5740736" cy="3778712"/>
          </a:xfrm>
          <a:custGeom>
            <a:avLst/>
            <a:gdLst>
              <a:gd name="connsiteX0" fmla="*/ 0 w 5740736"/>
              <a:gd name="connsiteY0" fmla="*/ 0 h 3778712"/>
              <a:gd name="connsiteX1" fmla="*/ 348198 w 5740736"/>
              <a:gd name="connsiteY1" fmla="*/ 24222 h 3778712"/>
              <a:gd name="connsiteX2" fmla="*/ 584368 w 5740736"/>
              <a:gd name="connsiteY2" fmla="*/ 127168 h 3778712"/>
              <a:gd name="connsiteX3" fmla="*/ 820537 w 5740736"/>
              <a:gd name="connsiteY3" fmla="*/ 396644 h 3778712"/>
              <a:gd name="connsiteX4" fmla="*/ 941650 w 5740736"/>
              <a:gd name="connsiteY4" fmla="*/ 687314 h 3778712"/>
              <a:gd name="connsiteX5" fmla="*/ 1053679 w 5740736"/>
              <a:gd name="connsiteY5" fmla="*/ 1062763 h 3778712"/>
              <a:gd name="connsiteX6" fmla="*/ 1235348 w 5740736"/>
              <a:gd name="connsiteY6" fmla="*/ 1671354 h 3778712"/>
              <a:gd name="connsiteX7" fmla="*/ 1392794 w 5740736"/>
              <a:gd name="connsiteY7" fmla="*/ 2140665 h 3778712"/>
              <a:gd name="connsiteX8" fmla="*/ 1595658 w 5740736"/>
              <a:gd name="connsiteY8" fmla="*/ 2564559 h 3778712"/>
              <a:gd name="connsiteX9" fmla="*/ 1901467 w 5740736"/>
              <a:gd name="connsiteY9" fmla="*/ 2952119 h 3778712"/>
              <a:gd name="connsiteX10" fmla="*/ 2176998 w 5740736"/>
              <a:gd name="connsiteY10" fmla="*/ 3173150 h 3778712"/>
              <a:gd name="connsiteX11" fmla="*/ 2676588 w 5740736"/>
              <a:gd name="connsiteY11" fmla="*/ 3400236 h 3778712"/>
              <a:gd name="connsiteX12" fmla="*/ 3248845 w 5740736"/>
              <a:gd name="connsiteY12" fmla="*/ 3548599 h 3778712"/>
              <a:gd name="connsiteX13" fmla="*/ 3954325 w 5740736"/>
              <a:gd name="connsiteY13" fmla="*/ 3648516 h 3778712"/>
              <a:gd name="connsiteX14" fmla="*/ 4944421 w 5740736"/>
              <a:gd name="connsiteY14" fmla="*/ 3736323 h 3778712"/>
              <a:gd name="connsiteX15" fmla="*/ 5625679 w 5740736"/>
              <a:gd name="connsiteY15" fmla="*/ 3772657 h 3778712"/>
              <a:gd name="connsiteX16" fmla="*/ 5740736 w 5740736"/>
              <a:gd name="connsiteY16" fmla="*/ 3778712 h 377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0736" h="3778712">
                <a:moveTo>
                  <a:pt x="0" y="0"/>
                </a:moveTo>
                <a:lnTo>
                  <a:pt x="348198" y="24222"/>
                </a:lnTo>
                <a:lnTo>
                  <a:pt x="584368" y="127168"/>
                </a:lnTo>
                <a:lnTo>
                  <a:pt x="820537" y="396644"/>
                </a:lnTo>
                <a:lnTo>
                  <a:pt x="941650" y="687314"/>
                </a:lnTo>
                <a:lnTo>
                  <a:pt x="1053679" y="1062763"/>
                </a:lnTo>
                <a:lnTo>
                  <a:pt x="1235348" y="1671354"/>
                </a:lnTo>
                <a:lnTo>
                  <a:pt x="1392794" y="2140665"/>
                </a:lnTo>
                <a:lnTo>
                  <a:pt x="1595658" y="2564559"/>
                </a:lnTo>
                <a:lnTo>
                  <a:pt x="1901467" y="2952119"/>
                </a:lnTo>
                <a:lnTo>
                  <a:pt x="2176998" y="3173150"/>
                </a:lnTo>
                <a:lnTo>
                  <a:pt x="2676588" y="3400236"/>
                </a:lnTo>
                <a:lnTo>
                  <a:pt x="3248845" y="3548599"/>
                </a:lnTo>
                <a:lnTo>
                  <a:pt x="3954325" y="3648516"/>
                </a:lnTo>
                <a:lnTo>
                  <a:pt x="4944421" y="3736323"/>
                </a:lnTo>
                <a:lnTo>
                  <a:pt x="5625679" y="3772657"/>
                </a:lnTo>
                <a:lnTo>
                  <a:pt x="5740736" y="3778712"/>
                </a:lnTo>
              </a:path>
            </a:pathLst>
          </a:custGeom>
          <a:no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694"/>
          <p:cNvSpPr>
            <a:spLocks noChangeArrowheads="1"/>
          </p:cNvSpPr>
          <p:nvPr/>
        </p:nvSpPr>
        <p:spPr bwMode="auto">
          <a:xfrm>
            <a:off x="3618421" y="2324293"/>
            <a:ext cx="3740209" cy="27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FF"/>
                </a:solidFill>
                <a:effectLst/>
                <a:latin typeface="Arial" panose="020B0604020202020204" pitchFamily="34" charset="0"/>
              </a:rPr>
              <a:t>Random mating, s=0.5, dominant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2" name="Line 693"/>
          <p:cNvSpPr>
            <a:spLocks noChangeShapeType="1"/>
          </p:cNvSpPr>
          <p:nvPr/>
        </p:nvSpPr>
        <p:spPr bwMode="auto">
          <a:xfrm>
            <a:off x="3132684" y="2453181"/>
            <a:ext cx="363432" cy="0"/>
          </a:xfrm>
          <a:prstGeom prst="line">
            <a:avLst/>
          </a:prstGeom>
          <a:noFill/>
          <a:ln w="36513">
            <a:solidFill>
              <a:srgbClr val="0000FF"/>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Rectangle 709"/>
          <p:cNvSpPr>
            <a:spLocks noChangeArrowheads="1"/>
          </p:cNvSpPr>
          <p:nvPr/>
        </p:nvSpPr>
        <p:spPr bwMode="auto">
          <a:xfrm>
            <a:off x="3618421" y="2780544"/>
            <a:ext cx="14042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Selfing, s=0.5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1" name="Freeform 90"/>
          <p:cNvSpPr/>
          <p:nvPr/>
        </p:nvSpPr>
        <p:spPr>
          <a:xfrm>
            <a:off x="1029457" y="1383711"/>
            <a:ext cx="5771015" cy="654008"/>
          </a:xfrm>
          <a:custGeom>
            <a:avLst/>
            <a:gdLst>
              <a:gd name="connsiteX0" fmla="*/ 0 w 5771015"/>
              <a:gd name="connsiteY0" fmla="*/ 0 h 654008"/>
              <a:gd name="connsiteX1" fmla="*/ 947706 w 5771015"/>
              <a:gd name="connsiteY1" fmla="*/ 9084 h 654008"/>
              <a:gd name="connsiteX2" fmla="*/ 1901468 w 5771015"/>
              <a:gd name="connsiteY2" fmla="*/ 36334 h 654008"/>
              <a:gd name="connsiteX3" fmla="*/ 2758339 w 5771015"/>
              <a:gd name="connsiteY3" fmla="*/ 54501 h 654008"/>
              <a:gd name="connsiteX4" fmla="*/ 3648517 w 5771015"/>
              <a:gd name="connsiteY4" fmla="*/ 118085 h 654008"/>
              <a:gd name="connsiteX5" fmla="*/ 4363081 w 5771015"/>
              <a:gd name="connsiteY5" fmla="*/ 202864 h 654008"/>
              <a:gd name="connsiteX6" fmla="*/ 4868726 w 5771015"/>
              <a:gd name="connsiteY6" fmla="*/ 314893 h 654008"/>
              <a:gd name="connsiteX7" fmla="*/ 5380426 w 5771015"/>
              <a:gd name="connsiteY7" fmla="*/ 478395 h 654008"/>
              <a:gd name="connsiteX8" fmla="*/ 5652930 w 5771015"/>
              <a:gd name="connsiteY8" fmla="*/ 593452 h 654008"/>
              <a:gd name="connsiteX9" fmla="*/ 5771015 w 5771015"/>
              <a:gd name="connsiteY9" fmla="*/ 654008 h 65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1015" h="654008">
                <a:moveTo>
                  <a:pt x="0" y="0"/>
                </a:moveTo>
                <a:lnTo>
                  <a:pt x="947706" y="9084"/>
                </a:lnTo>
                <a:lnTo>
                  <a:pt x="1901468" y="36334"/>
                </a:lnTo>
                <a:lnTo>
                  <a:pt x="2758339" y="54501"/>
                </a:lnTo>
                <a:lnTo>
                  <a:pt x="3648517" y="118085"/>
                </a:lnTo>
                <a:lnTo>
                  <a:pt x="4363081" y="202864"/>
                </a:lnTo>
                <a:lnTo>
                  <a:pt x="4868726" y="314893"/>
                </a:lnTo>
                <a:lnTo>
                  <a:pt x="5380426" y="478395"/>
                </a:lnTo>
                <a:lnTo>
                  <a:pt x="5652930" y="593452"/>
                </a:lnTo>
                <a:lnTo>
                  <a:pt x="5771015" y="654008"/>
                </a:lnTo>
              </a:path>
            </a:pathLst>
          </a:custGeom>
          <a:noFill/>
          <a:ln w="38100">
            <a:solidFill>
              <a:schemeClr val="tx1"/>
            </a:solidFill>
            <a:prstDash val="sysDot"/>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Line 693"/>
          <p:cNvSpPr>
            <a:spLocks noChangeShapeType="1"/>
          </p:cNvSpPr>
          <p:nvPr/>
        </p:nvSpPr>
        <p:spPr bwMode="auto">
          <a:xfrm>
            <a:off x="3129160" y="2929804"/>
            <a:ext cx="363432" cy="0"/>
          </a:xfrm>
          <a:prstGeom prst="line">
            <a:avLst/>
          </a:prstGeom>
          <a:noFill/>
          <a:ln w="36513">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Rectangle 712"/>
          <p:cNvSpPr>
            <a:spLocks noChangeArrowheads="1"/>
          </p:cNvSpPr>
          <p:nvPr/>
        </p:nvSpPr>
        <p:spPr bwMode="auto">
          <a:xfrm>
            <a:off x="3618422" y="3048542"/>
            <a:ext cx="3688312" cy="277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Arial" panose="020B0604020202020204" pitchFamily="34" charset="0"/>
              </a:rPr>
              <a:t>Random mating, </a:t>
            </a:r>
            <a:r>
              <a:rPr kumimoji="0" lang="en-US" altLang="en-US" sz="1800" b="0" i="0" u="none" strike="noStrike" cap="none" normalizeH="0" baseline="0" dirty="0" err="1">
                <a:ln>
                  <a:noFill/>
                </a:ln>
                <a:solidFill>
                  <a:srgbClr val="FF0000"/>
                </a:solidFill>
                <a:effectLst/>
                <a:latin typeface="Arial" panose="020B0604020202020204" pitchFamily="34" charset="0"/>
              </a:rPr>
              <a:t>s</a:t>
            </a:r>
            <a:r>
              <a:rPr kumimoji="0" lang="en-US" altLang="en-US" sz="1800" b="0" i="0" u="none" strike="noStrike" cap="none" normalizeH="0" baseline="-25000" dirty="0" err="1">
                <a:ln>
                  <a:noFill/>
                </a:ln>
                <a:solidFill>
                  <a:srgbClr val="FF0000"/>
                </a:solidFill>
                <a:effectLst/>
                <a:latin typeface="Arial" panose="020B0604020202020204" pitchFamily="34" charset="0"/>
              </a:rPr>
              <a:t>AA</a:t>
            </a:r>
            <a:r>
              <a:rPr kumimoji="0" lang="en-US" altLang="en-US" sz="1800" b="0" i="0" u="none" strike="noStrike" cap="none" normalizeH="0" baseline="0" dirty="0">
                <a:ln>
                  <a:noFill/>
                </a:ln>
                <a:solidFill>
                  <a:srgbClr val="FF0000"/>
                </a:solidFill>
                <a:effectLst/>
                <a:latin typeface="Arial" panose="020B0604020202020204" pitchFamily="34" charset="0"/>
              </a:rPr>
              <a:t>=0.1, </a:t>
            </a:r>
            <a:r>
              <a:rPr kumimoji="0" lang="en-US" altLang="en-US" sz="1800" b="0" i="0" u="none" strike="noStrike" cap="none" normalizeH="0" baseline="0" dirty="0" err="1">
                <a:ln>
                  <a:noFill/>
                </a:ln>
                <a:solidFill>
                  <a:srgbClr val="FF0000"/>
                </a:solidFill>
                <a:effectLst/>
                <a:latin typeface="Arial" panose="020B0604020202020204" pitchFamily="34" charset="0"/>
              </a:rPr>
              <a:t>s</a:t>
            </a:r>
            <a:r>
              <a:rPr kumimoji="0" lang="en-US" altLang="en-US" sz="1800" b="0" i="0" u="none" strike="noStrike" cap="none" normalizeH="0" baseline="-25000" dirty="0" err="1">
                <a:ln>
                  <a:noFill/>
                </a:ln>
                <a:solidFill>
                  <a:srgbClr val="FF0000"/>
                </a:solidFill>
                <a:effectLst/>
                <a:latin typeface="Arial" panose="020B0604020202020204" pitchFamily="34" charset="0"/>
              </a:rPr>
              <a:t>aa</a:t>
            </a:r>
            <a:r>
              <a:rPr kumimoji="0" lang="en-US" altLang="en-US" sz="1800" b="0" i="0" u="none" strike="noStrike" cap="none" normalizeH="0" baseline="0" dirty="0">
                <a:ln>
                  <a:noFill/>
                </a:ln>
                <a:solidFill>
                  <a:srgbClr val="FF0000"/>
                </a:solidFill>
                <a:effectLst/>
                <a:latin typeface="Arial" panose="020B0604020202020204" pitchFamily="34" charset="0"/>
              </a:rPr>
              <a:t>=0.5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 name="Line 693"/>
          <p:cNvSpPr>
            <a:spLocks noChangeShapeType="1"/>
          </p:cNvSpPr>
          <p:nvPr/>
        </p:nvSpPr>
        <p:spPr bwMode="auto">
          <a:xfrm>
            <a:off x="3143862" y="3188116"/>
            <a:ext cx="363432" cy="0"/>
          </a:xfrm>
          <a:prstGeom prst="line">
            <a:avLst/>
          </a:prstGeom>
          <a:noFill/>
          <a:ln w="36513">
            <a:solidFill>
              <a:srgbClr val="FF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Freeform 95"/>
          <p:cNvSpPr/>
          <p:nvPr/>
        </p:nvSpPr>
        <p:spPr>
          <a:xfrm>
            <a:off x="1038540" y="1389767"/>
            <a:ext cx="5786154" cy="3309401"/>
          </a:xfrm>
          <a:custGeom>
            <a:avLst/>
            <a:gdLst>
              <a:gd name="connsiteX0" fmla="*/ 0 w 5786154"/>
              <a:gd name="connsiteY0" fmla="*/ 0 h 3309401"/>
              <a:gd name="connsiteX1" fmla="*/ 372422 w 5786154"/>
              <a:gd name="connsiteY1" fmla="*/ 30278 h 3309401"/>
              <a:gd name="connsiteX2" fmla="*/ 587396 w 5786154"/>
              <a:gd name="connsiteY2" fmla="*/ 112029 h 3309401"/>
              <a:gd name="connsiteX3" fmla="*/ 723648 w 5786154"/>
              <a:gd name="connsiteY3" fmla="*/ 233142 h 3309401"/>
              <a:gd name="connsiteX4" fmla="*/ 947706 w 5786154"/>
              <a:gd name="connsiteY4" fmla="*/ 647952 h 3309401"/>
              <a:gd name="connsiteX5" fmla="*/ 1183876 w 5786154"/>
              <a:gd name="connsiteY5" fmla="*/ 1383711 h 3309401"/>
              <a:gd name="connsiteX6" fmla="*/ 1398851 w 5786154"/>
              <a:gd name="connsiteY6" fmla="*/ 2010469 h 3309401"/>
              <a:gd name="connsiteX7" fmla="*/ 1631992 w 5786154"/>
              <a:gd name="connsiteY7" fmla="*/ 2413168 h 3309401"/>
              <a:gd name="connsiteX8" fmla="*/ 2001386 w 5786154"/>
              <a:gd name="connsiteY8" fmla="*/ 2785589 h 3309401"/>
              <a:gd name="connsiteX9" fmla="*/ 2461614 w 5786154"/>
              <a:gd name="connsiteY9" fmla="*/ 3012675 h 3309401"/>
              <a:gd name="connsiteX10" fmla="*/ 3197373 w 5786154"/>
              <a:gd name="connsiteY10" fmla="*/ 3191316 h 3309401"/>
              <a:gd name="connsiteX11" fmla="*/ 4096634 w 5786154"/>
              <a:gd name="connsiteY11" fmla="*/ 3251873 h 3309401"/>
              <a:gd name="connsiteX12" fmla="*/ 4986811 w 5786154"/>
              <a:gd name="connsiteY12" fmla="*/ 3297290 h 3309401"/>
              <a:gd name="connsiteX13" fmla="*/ 5786154 w 5786154"/>
              <a:gd name="connsiteY13" fmla="*/ 3309401 h 330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6154" h="3309401">
                <a:moveTo>
                  <a:pt x="0" y="0"/>
                </a:moveTo>
                <a:lnTo>
                  <a:pt x="372422" y="30278"/>
                </a:lnTo>
                <a:lnTo>
                  <a:pt x="587396" y="112029"/>
                </a:lnTo>
                <a:lnTo>
                  <a:pt x="723648" y="233142"/>
                </a:lnTo>
                <a:lnTo>
                  <a:pt x="947706" y="647952"/>
                </a:lnTo>
                <a:lnTo>
                  <a:pt x="1183876" y="1383711"/>
                </a:lnTo>
                <a:lnTo>
                  <a:pt x="1398851" y="2010469"/>
                </a:lnTo>
                <a:lnTo>
                  <a:pt x="1631992" y="2413168"/>
                </a:lnTo>
                <a:lnTo>
                  <a:pt x="2001386" y="2785589"/>
                </a:lnTo>
                <a:lnTo>
                  <a:pt x="2461614" y="3012675"/>
                </a:lnTo>
                <a:lnTo>
                  <a:pt x="3197373" y="3191316"/>
                </a:lnTo>
                <a:lnTo>
                  <a:pt x="4096634" y="3251873"/>
                </a:lnTo>
                <a:lnTo>
                  <a:pt x="4986811" y="3297290"/>
                </a:lnTo>
                <a:lnTo>
                  <a:pt x="5786154" y="3309401"/>
                </a:ln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7" name="Straight Connector 96"/>
          <p:cNvCxnSpPr/>
          <p:nvPr/>
        </p:nvCxnSpPr>
        <p:spPr>
          <a:xfrm>
            <a:off x="1060019" y="4702289"/>
            <a:ext cx="5745621" cy="15688"/>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1" name="Textfeld 326"/>
          <p:cNvSpPr txBox="1"/>
          <p:nvPr/>
        </p:nvSpPr>
        <p:spPr>
          <a:xfrm>
            <a:off x="2406" y="49361"/>
            <a:ext cx="1205566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solidFill>
                  <a:srgbClr val="FF0000"/>
                </a:solidFill>
                <a:latin typeface="Arial" panose="020B0604020202020204" pitchFamily="34" charset="0"/>
                <a:cs typeface="Arial" panose="020B0604020202020204" pitchFamily="34" charset="0"/>
              </a:rPr>
              <a:t>Overdominance</a:t>
            </a:r>
            <a:r>
              <a:rPr lang="en-GB" sz="2400" dirty="0">
                <a:latin typeface="Arial" panose="020B0604020202020204" pitchFamily="34" charset="0"/>
                <a:cs typeface="Arial" panose="020B0604020202020204" pitchFamily="34" charset="0"/>
              </a:rPr>
              <a:t> (heterozygous genotype is fittest; here in case of Random Mating)</a:t>
            </a:r>
          </a:p>
        </p:txBody>
      </p:sp>
      <mc:AlternateContent xmlns:mc="http://schemas.openxmlformats.org/markup-compatibility/2006" xmlns:a14="http://schemas.microsoft.com/office/drawing/2010/main">
        <mc:Choice Requires="a14">
          <p:sp>
            <p:nvSpPr>
              <p:cNvPr id="102" name="TextBox 101"/>
              <p:cNvSpPr txBox="1"/>
              <p:nvPr/>
            </p:nvSpPr>
            <p:spPr>
              <a:xfrm>
                <a:off x="7521060" y="902314"/>
                <a:ext cx="4541380" cy="532491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Random mating but now: </a:t>
                </a:r>
                <a:r>
                  <a:rPr lang="en-GB" dirty="0">
                    <a:solidFill>
                      <a:srgbClr val="FF0000"/>
                    </a:solidFill>
                    <a:latin typeface="Arial" panose="020B0604020202020204" pitchFamily="34" charset="0"/>
                    <a:cs typeface="Arial" panose="020B0604020202020204" pitchFamily="34" charset="0"/>
                  </a:rPr>
                  <a:t>Overdominance.</a:t>
                </a:r>
              </a:p>
              <a:p>
                <a:r>
                  <a:rPr lang="en-GB" dirty="0">
                    <a:latin typeface="Arial" panose="020B0604020202020204" pitchFamily="34" charset="0"/>
                    <a:cs typeface="Arial" panose="020B0604020202020204" pitchFamily="34" charset="0"/>
                  </a:rPr>
                  <a:t>What, if fitness of Aa is higher than fitness of both homozygotes AA and aa (</a:t>
                </a:r>
                <a:r>
                  <a:rPr lang="en-GB" dirty="0">
                    <a:solidFill>
                      <a:srgbClr val="FF0000"/>
                    </a:solidFill>
                    <a:latin typeface="Arial" panose="020B0604020202020204" pitchFamily="34" charset="0"/>
                    <a:cs typeface="Arial" panose="020B0604020202020204" pitchFamily="34" charset="0"/>
                  </a:rPr>
                  <a:t>overdominance</a:t>
                </a:r>
                <a:r>
                  <a:rPr lang="en-GB" dirty="0">
                    <a:latin typeface="Arial" panose="020B0604020202020204" pitchFamily="34" charset="0"/>
                    <a:cs typeface="Arial" panose="020B0604020202020204" pitchFamily="34" charset="0"/>
                  </a:rPr>
                  <a:t>)? </a:t>
                </a:r>
              </a:p>
              <a:p>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Then we have two selection coefficients: </a:t>
                </a:r>
                <a:br>
                  <a:rPr lang="en-GB" dirty="0">
                    <a:latin typeface="Arial" panose="020B0604020202020204" pitchFamily="34" charset="0"/>
                    <a:cs typeface="Arial" panose="020B0604020202020204" pitchFamily="34" charset="0"/>
                  </a:rPr>
                </a:b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dirty="0">
                    <a:latin typeface="Arial" panose="020B0604020202020204" pitchFamily="34" charset="0"/>
                    <a:cs typeface="Arial" panose="020B0604020202020204" pitchFamily="34" charset="0"/>
                  </a:rPr>
                  <a:t> for AA   ...   and </a:t>
                </a: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dirty="0">
                    <a:latin typeface="Arial" panose="020B0604020202020204" pitchFamily="34" charset="0"/>
                    <a:cs typeface="Arial" panose="020B0604020202020204" pitchFamily="34" charset="0"/>
                  </a:rPr>
                  <a:t> for aa. </a:t>
                </a:r>
                <a:endParaRPr lang="en-GB" sz="8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diagram shows this for </a:t>
                </a: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dirty="0">
                    <a:solidFill>
                      <a:srgbClr val="FF0000"/>
                    </a:solidFill>
                    <a:latin typeface="Arial" panose="020B0604020202020204" pitchFamily="34" charset="0"/>
                    <a:cs typeface="Arial" panose="020B0604020202020204" pitchFamily="34" charset="0"/>
                  </a:rPr>
                  <a:t>=0.1 </a:t>
                </a:r>
                <a:br>
                  <a:rPr lang="en-GB" dirty="0">
                    <a:solidFill>
                      <a:srgbClr val="FF0000"/>
                    </a:solidFill>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(small disadvantage) and </a:t>
                </a: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dirty="0">
                    <a:solidFill>
                      <a:srgbClr val="FF0000"/>
                    </a:solidFill>
                    <a:latin typeface="Arial" panose="020B0604020202020204" pitchFamily="34" charset="0"/>
                    <a:cs typeface="Arial" panose="020B0604020202020204" pitchFamily="34" charset="0"/>
                  </a:rPr>
                  <a:t>=0.5 </a:t>
                </a:r>
                <a:br>
                  <a:rPr lang="en-GB" dirty="0">
                    <a:solidFill>
                      <a:srgbClr val="FF0000"/>
                    </a:solidFill>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(marked disadvantage). </a:t>
                </a:r>
              </a:p>
              <a:p>
                <a:r>
                  <a:rPr lang="en-GB" dirty="0">
                    <a:latin typeface="Arial" panose="020B0604020202020204" pitchFamily="34" charset="0"/>
                    <a:cs typeface="Arial" panose="020B0604020202020204" pitchFamily="34" charset="0"/>
                  </a:rPr>
                  <a:t>With this, ‚a‘ is even not fully purged, be-cause the Aa types with their superior fit-ness of 1.0 always ‚pollute‘ the offspring with this unfavourable allele a. The </a:t>
                </a:r>
                <a:r>
                  <a:rPr lang="en-GB" dirty="0" err="1">
                    <a:latin typeface="Arial" panose="020B0604020202020204" pitchFamily="34" charset="0"/>
                    <a:cs typeface="Arial" panose="020B0604020202020204" pitchFamily="34" charset="0"/>
                  </a:rPr>
                  <a:t>ba</a:t>
                </a:r>
                <a:r>
                  <a:rPr lang="en-GB" dirty="0">
                    <a:latin typeface="Arial" panose="020B0604020202020204" pitchFamily="34" charset="0"/>
                    <a:cs typeface="Arial" panose="020B0604020202020204" pitchFamily="34" charset="0"/>
                  </a:rPr>
                  <a:t>-lanced, equilibrium frequencies are ...</a:t>
                </a:r>
                <a:endParaRPr lang="en-GB" sz="800" dirty="0">
                  <a:latin typeface="Arial" panose="020B0604020202020204" pitchFamily="34" charset="0"/>
                  <a:cs typeface="Arial" panose="020B0604020202020204" pitchFamily="34" charset="0"/>
                </a:endParaRPr>
              </a:p>
              <a:p>
                <a:r>
                  <a:rPr lang="en-GB" sz="800" dirty="0">
                    <a:latin typeface="Arial" panose="020B0604020202020204" pitchFamily="34" charset="0"/>
                    <a:cs typeface="Arial" panose="020B0604020202020204" pitchFamily="34" charset="0"/>
                  </a:rPr>
                  <a:t> </a:t>
                </a:r>
              </a:p>
              <a:p>
                <a:r>
                  <a:rPr lang="en-GB" dirty="0">
                    <a:solidFill>
                      <a:srgbClr val="FF0000"/>
                    </a:solidFill>
                    <a:latin typeface="Arial" panose="020B0604020202020204" pitchFamily="34" charset="0"/>
                    <a:cs typeface="Arial" panose="020B0604020202020204" pitchFamily="34" charset="0"/>
                  </a:rPr>
                  <a:t>q*=</a:t>
                </a: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baseline="-25000" dirty="0">
                    <a:solidFill>
                      <a:srgbClr val="FF0000"/>
                    </a:solidFill>
                    <a:latin typeface="Arial" panose="020B0604020202020204" pitchFamily="34" charset="0"/>
                    <a:cs typeface="Arial" panose="020B0604020202020204" pitchFamily="34" charset="0"/>
                  </a:rPr>
                  <a:t> </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dirty="0">
                    <a:solidFill>
                      <a:srgbClr val="FF0000"/>
                    </a:solidFill>
                    <a:latin typeface="Arial" panose="020B0604020202020204" pitchFamily="34" charset="0"/>
                    <a:cs typeface="Arial" panose="020B0604020202020204" pitchFamily="34" charset="0"/>
                  </a:rPr>
                  <a:t>]  = 0.1/0.6 = </a:t>
                </a:r>
                <a14:m>
                  <m:oMath xmlns:m="http://schemas.openxmlformats.org/officeDocument/2006/math">
                    <m:f>
                      <m:fPr>
                        <m:type m:val="skw"/>
                        <m:ctrlPr>
                          <a:rPr lang="en-GB" b="1" i="1">
                            <a:solidFill>
                              <a:srgbClr val="FF0000"/>
                            </a:solidFill>
                            <a:latin typeface="Cambria Math" panose="02040503050406030204" pitchFamily="18" charset="0"/>
                          </a:rPr>
                        </m:ctrlPr>
                      </m:fPr>
                      <m:num>
                        <m:r>
                          <a:rPr lang="en-GB" b="1" i="1">
                            <a:solidFill>
                              <a:srgbClr val="FF0000"/>
                            </a:solidFill>
                            <a:latin typeface="Cambria Math" panose="02040503050406030204" pitchFamily="18" charset="0"/>
                          </a:rPr>
                          <m:t>𝟏</m:t>
                        </m:r>
                      </m:num>
                      <m:den>
                        <m:r>
                          <a:rPr lang="en-GB" b="1" i="1" smtClean="0">
                            <a:solidFill>
                              <a:srgbClr val="FF0000"/>
                            </a:solidFill>
                            <a:latin typeface="Cambria Math" panose="02040503050406030204" pitchFamily="18" charset="0"/>
                          </a:rPr>
                          <m:t>𝟔</m:t>
                        </m:r>
                      </m:den>
                    </m:f>
                  </m:oMath>
                </a14:m>
                <a:endParaRPr lang="en-GB" b="1" dirty="0"/>
              </a:p>
              <a:p>
                <a:r>
                  <a:rPr lang="en-GB" dirty="0">
                    <a:latin typeface="Arial" panose="020B0604020202020204" pitchFamily="34" charset="0"/>
                    <a:cs typeface="Arial" panose="020B0604020202020204" pitchFamily="34" charset="0"/>
                  </a:rPr>
                  <a:t>p*=</a:t>
                </a:r>
                <a:r>
                  <a:rPr lang="en-GB" dirty="0" err="1">
                    <a:latin typeface="Arial" panose="020B0604020202020204" pitchFamily="34" charset="0"/>
                    <a:cs typeface="Arial" panose="020B0604020202020204" pitchFamily="34" charset="0"/>
                  </a:rPr>
                  <a:t>s</a:t>
                </a:r>
                <a:r>
                  <a:rPr lang="en-GB" baseline="-25000" dirty="0" err="1">
                    <a:latin typeface="Arial" panose="020B0604020202020204" pitchFamily="34" charset="0"/>
                    <a:cs typeface="Arial" panose="020B0604020202020204" pitchFamily="34" charset="0"/>
                  </a:rPr>
                  <a:t>aa</a:t>
                </a:r>
                <a:r>
                  <a:rPr lang="en-GB" baseline="-250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a:t>
                </a:r>
                <a:r>
                  <a:rPr lang="en-GB" baseline="-25000" dirty="0" err="1">
                    <a:latin typeface="Arial" panose="020B0604020202020204" pitchFamily="34" charset="0"/>
                    <a:cs typeface="Arial" panose="020B0604020202020204" pitchFamily="34" charset="0"/>
                  </a:rPr>
                  <a:t>AA</a:t>
                </a:r>
                <a:r>
                  <a:rPr lang="en-GB" dirty="0" err="1">
                    <a:latin typeface="Arial" panose="020B0604020202020204" pitchFamily="34" charset="0"/>
                    <a:cs typeface="Arial" panose="020B0604020202020204" pitchFamily="34" charset="0"/>
                  </a:rPr>
                  <a:t>+s</a:t>
                </a:r>
                <a:r>
                  <a:rPr lang="en-GB" baseline="-25000" dirty="0" err="1">
                    <a:latin typeface="Arial" panose="020B0604020202020204" pitchFamily="34" charset="0"/>
                    <a:cs typeface="Arial" panose="020B0604020202020204" pitchFamily="34" charset="0"/>
                  </a:rPr>
                  <a:t>aa</a:t>
                </a:r>
                <a:r>
                  <a:rPr lang="en-GB" baseline="-250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 0.5/0.6 = </a:t>
                </a:r>
                <a14:m>
                  <m:oMath xmlns:m="http://schemas.openxmlformats.org/officeDocument/2006/math">
                    <m:f>
                      <m:fPr>
                        <m:type m:val="skw"/>
                        <m:ctrlPr>
                          <a:rPr lang="en-GB" i="1">
                            <a:latin typeface="Cambria Math" panose="02040503050406030204" pitchFamily="18" charset="0"/>
                          </a:rPr>
                        </m:ctrlPr>
                      </m:fPr>
                      <m:num>
                        <m:r>
                          <a:rPr lang="en-GB" b="0" i="1" smtClean="0">
                            <a:latin typeface="Cambria Math" panose="02040503050406030204" pitchFamily="18" charset="0"/>
                          </a:rPr>
                          <m:t>5</m:t>
                        </m:r>
                      </m:num>
                      <m:den>
                        <m:r>
                          <a:rPr lang="en-GB" i="1">
                            <a:latin typeface="Cambria Math" panose="02040503050406030204" pitchFamily="18" charset="0"/>
                          </a:rPr>
                          <m:t>6</m:t>
                        </m:r>
                      </m:den>
                    </m:f>
                  </m:oMath>
                </a14:m>
                <a:endParaRPr lang="en-GB" dirty="0">
                  <a:latin typeface="Arial" panose="020B0604020202020204" pitchFamily="34" charset="0"/>
                  <a:cs typeface="Arial" panose="020B0604020202020204" pitchFamily="34" charset="0"/>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7521060" y="902314"/>
                <a:ext cx="4541380" cy="5324919"/>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103" name="TextBox 102"/>
          <p:cNvSpPr txBox="1"/>
          <p:nvPr/>
        </p:nvSpPr>
        <p:spPr>
          <a:xfrm>
            <a:off x="131233" y="6421393"/>
            <a:ext cx="1010073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By the way: The average fitness of the population is highest at the equilibrium, at q=q* and q=p*</a:t>
            </a:r>
          </a:p>
        </p:txBody>
      </p:sp>
      <p:sp>
        <p:nvSpPr>
          <p:cNvPr id="105" name="Textfeld 5"/>
          <p:cNvSpPr txBox="1"/>
          <p:nvPr/>
        </p:nvSpPr>
        <p:spPr>
          <a:xfrm>
            <a:off x="11371138" y="6347499"/>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24</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939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26"/>
          <p:cNvSpPr txBox="1"/>
          <p:nvPr/>
        </p:nvSpPr>
        <p:spPr>
          <a:xfrm>
            <a:off x="2406" y="49361"/>
            <a:ext cx="1205566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solidFill>
                  <a:srgbClr val="FF0000"/>
                </a:solidFill>
                <a:latin typeface="Arial" panose="020B0604020202020204" pitchFamily="34" charset="0"/>
                <a:cs typeface="Arial" panose="020B0604020202020204" pitchFamily="34" charset="0"/>
              </a:rPr>
              <a:t>Overdominance </a:t>
            </a:r>
            <a:r>
              <a:rPr lang="en-GB" sz="2400" dirty="0">
                <a:latin typeface="Arial" panose="020B0604020202020204" pitchFamily="34" charset="0"/>
                <a:cs typeface="Arial" panose="020B0604020202020204" pitchFamily="34" charset="0"/>
              </a:rPr>
              <a:t>(Random Mating). Selection changes p(A) and q(a) until equilibrium. </a:t>
            </a:r>
          </a:p>
        </p:txBody>
      </p:sp>
      <mc:AlternateContent xmlns:mc="http://schemas.openxmlformats.org/markup-compatibility/2006" xmlns:a14="http://schemas.microsoft.com/office/drawing/2010/main">
        <mc:Choice Requires="a14">
          <p:sp>
            <p:nvSpPr>
              <p:cNvPr id="102" name="TextBox 101"/>
              <p:cNvSpPr txBox="1"/>
              <p:nvPr/>
            </p:nvSpPr>
            <p:spPr>
              <a:xfrm>
                <a:off x="7521060" y="902314"/>
                <a:ext cx="4541380" cy="160082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Random mating but now: </a:t>
                </a:r>
                <a:r>
                  <a:rPr lang="en-GB" dirty="0">
                    <a:solidFill>
                      <a:srgbClr val="FF0000"/>
                    </a:solidFill>
                    <a:latin typeface="Arial" panose="020B0604020202020204" pitchFamily="34" charset="0"/>
                    <a:cs typeface="Arial" panose="020B0604020202020204" pitchFamily="34" charset="0"/>
                  </a:rPr>
                  <a:t>Overdominance</a:t>
                </a:r>
              </a:p>
              <a:p>
                <a:endParaRPr lang="en-GB" sz="800" dirty="0">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q*=</a:t>
                </a: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baseline="-25000" dirty="0">
                    <a:solidFill>
                      <a:srgbClr val="FF0000"/>
                    </a:solidFill>
                    <a:latin typeface="Arial" panose="020B0604020202020204" pitchFamily="34" charset="0"/>
                    <a:cs typeface="Arial" panose="020B0604020202020204" pitchFamily="34" charset="0"/>
                  </a:rPr>
                  <a:t> </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dirty="0" err="1">
                    <a:solidFill>
                      <a:srgbClr val="FF0000"/>
                    </a:solidFill>
                    <a:latin typeface="Arial" panose="020B0604020202020204" pitchFamily="34" charset="0"/>
                    <a:cs typeface="Arial" panose="020B0604020202020204" pitchFamily="34" charset="0"/>
                  </a:rPr>
                  <a:t>+s</a:t>
                </a:r>
                <a:r>
                  <a:rPr lang="en-GB" baseline="-25000" dirty="0" err="1">
                    <a:solidFill>
                      <a:srgbClr val="FF0000"/>
                    </a:solidFill>
                    <a:latin typeface="Arial" panose="020B0604020202020204" pitchFamily="34" charset="0"/>
                    <a:cs typeface="Arial" panose="020B0604020202020204" pitchFamily="34" charset="0"/>
                  </a:rPr>
                  <a:t>aa</a:t>
                </a:r>
                <a:r>
                  <a:rPr lang="en-GB" dirty="0">
                    <a:solidFill>
                      <a:srgbClr val="FF0000"/>
                    </a:solidFill>
                    <a:latin typeface="Arial" panose="020B0604020202020204" pitchFamily="34" charset="0"/>
                    <a:cs typeface="Arial" panose="020B0604020202020204" pitchFamily="34" charset="0"/>
                  </a:rPr>
                  <a:t>]  = 0.1/0.6 = </a:t>
                </a:r>
                <a14:m>
                  <m:oMath xmlns:m="http://schemas.openxmlformats.org/officeDocument/2006/math">
                    <m:f>
                      <m:fPr>
                        <m:type m:val="skw"/>
                        <m:ctrlPr>
                          <a:rPr lang="en-GB" b="1" i="1">
                            <a:solidFill>
                              <a:srgbClr val="FF0000"/>
                            </a:solidFill>
                            <a:latin typeface="Cambria Math" panose="02040503050406030204" pitchFamily="18" charset="0"/>
                          </a:rPr>
                        </m:ctrlPr>
                      </m:fPr>
                      <m:num>
                        <m:r>
                          <a:rPr lang="en-GB" b="1" i="1">
                            <a:solidFill>
                              <a:srgbClr val="FF0000"/>
                            </a:solidFill>
                            <a:latin typeface="Cambria Math" panose="02040503050406030204" pitchFamily="18" charset="0"/>
                          </a:rPr>
                          <m:t>𝟏</m:t>
                        </m:r>
                      </m:num>
                      <m:den>
                        <m:r>
                          <a:rPr lang="en-GB" b="1" i="1" smtClean="0">
                            <a:solidFill>
                              <a:srgbClr val="FF0000"/>
                            </a:solidFill>
                            <a:latin typeface="Cambria Math" panose="02040503050406030204" pitchFamily="18" charset="0"/>
                          </a:rPr>
                          <m:t>𝟔</m:t>
                        </m:r>
                      </m:den>
                    </m:f>
                  </m:oMath>
                </a14:m>
                <a:endParaRPr lang="en-GB" b="1" dirty="0"/>
              </a:p>
              <a:p>
                <a:r>
                  <a:rPr lang="en-GB" dirty="0">
                    <a:latin typeface="Arial" panose="020B0604020202020204" pitchFamily="34" charset="0"/>
                    <a:cs typeface="Arial" panose="020B0604020202020204" pitchFamily="34" charset="0"/>
                  </a:rPr>
                  <a:t>p*=</a:t>
                </a:r>
                <a:r>
                  <a:rPr lang="en-GB" dirty="0" err="1">
                    <a:latin typeface="Arial" panose="020B0604020202020204" pitchFamily="34" charset="0"/>
                    <a:cs typeface="Arial" panose="020B0604020202020204" pitchFamily="34" charset="0"/>
                  </a:rPr>
                  <a:t>s</a:t>
                </a:r>
                <a:r>
                  <a:rPr lang="en-GB" baseline="-25000" dirty="0" err="1">
                    <a:latin typeface="Arial" panose="020B0604020202020204" pitchFamily="34" charset="0"/>
                    <a:cs typeface="Arial" panose="020B0604020202020204" pitchFamily="34" charset="0"/>
                  </a:rPr>
                  <a:t>aa</a:t>
                </a:r>
                <a:r>
                  <a:rPr lang="en-GB" baseline="-250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a:t>
                </a:r>
                <a:r>
                  <a:rPr lang="en-GB" baseline="-25000" dirty="0" err="1">
                    <a:latin typeface="Arial" panose="020B0604020202020204" pitchFamily="34" charset="0"/>
                    <a:cs typeface="Arial" panose="020B0604020202020204" pitchFamily="34" charset="0"/>
                  </a:rPr>
                  <a:t>AA</a:t>
                </a:r>
                <a:r>
                  <a:rPr lang="en-GB" dirty="0" err="1">
                    <a:latin typeface="Arial" panose="020B0604020202020204" pitchFamily="34" charset="0"/>
                    <a:cs typeface="Arial" panose="020B0604020202020204" pitchFamily="34" charset="0"/>
                  </a:rPr>
                  <a:t>+s</a:t>
                </a:r>
                <a:r>
                  <a:rPr lang="en-GB" baseline="-25000" dirty="0" err="1">
                    <a:latin typeface="Arial" panose="020B0604020202020204" pitchFamily="34" charset="0"/>
                    <a:cs typeface="Arial" panose="020B0604020202020204" pitchFamily="34" charset="0"/>
                  </a:rPr>
                  <a:t>aa</a:t>
                </a:r>
                <a:r>
                  <a:rPr lang="en-GB" baseline="-250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 0.5/0.6 = </a:t>
                </a:r>
                <a14:m>
                  <m:oMath xmlns:m="http://schemas.openxmlformats.org/officeDocument/2006/math">
                    <m:f>
                      <m:fPr>
                        <m:type m:val="skw"/>
                        <m:ctrlPr>
                          <a:rPr lang="en-GB" i="1">
                            <a:latin typeface="Cambria Math" panose="02040503050406030204" pitchFamily="18" charset="0"/>
                          </a:rPr>
                        </m:ctrlPr>
                      </m:fPr>
                      <m:num>
                        <m:r>
                          <a:rPr lang="en-GB" b="0" i="1" smtClean="0">
                            <a:latin typeface="Cambria Math" panose="02040503050406030204" pitchFamily="18" charset="0"/>
                          </a:rPr>
                          <m:t>5</m:t>
                        </m:r>
                      </m:num>
                      <m:den>
                        <m:r>
                          <a:rPr lang="en-GB" i="1">
                            <a:latin typeface="Cambria Math" panose="02040503050406030204" pitchFamily="18" charset="0"/>
                          </a:rPr>
                          <m:t>6</m:t>
                        </m:r>
                      </m:den>
                    </m:f>
                  </m:oMath>
                </a14:m>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7521060" y="902314"/>
                <a:ext cx="4541380" cy="1600823"/>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105" name="Textfeld 5"/>
          <p:cNvSpPr txBox="1"/>
          <p:nvPr/>
        </p:nvSpPr>
        <p:spPr>
          <a:xfrm>
            <a:off x="11371138" y="6347499"/>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25</a:t>
            </a:fld>
            <a:endParaRPr lang="en-GB"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7609231" y="4454038"/>
                <a:ext cx="4448841" cy="36971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q*= </a:t>
                </a:r>
                <a14:m>
                  <m:oMath xmlns:m="http://schemas.openxmlformats.org/officeDocument/2006/math">
                    <m:f>
                      <m:fPr>
                        <m:type m:val="skw"/>
                        <m:ctrlPr>
                          <a:rPr lang="en-GB" b="1" i="1">
                            <a:solidFill>
                              <a:srgbClr val="FF0000"/>
                            </a:solidFill>
                            <a:latin typeface="Cambria Math" panose="02040503050406030204" pitchFamily="18" charset="0"/>
                          </a:rPr>
                        </m:ctrlPr>
                      </m:fPr>
                      <m:num>
                        <m:r>
                          <a:rPr lang="en-GB" b="1" i="1">
                            <a:solidFill>
                              <a:srgbClr val="FF0000"/>
                            </a:solidFill>
                            <a:latin typeface="Cambria Math" panose="02040503050406030204" pitchFamily="18" charset="0"/>
                          </a:rPr>
                          <m:t>𝟏</m:t>
                        </m:r>
                      </m:num>
                      <m:den>
                        <m:r>
                          <a:rPr lang="en-GB" b="1" i="1">
                            <a:solidFill>
                              <a:srgbClr val="FF0000"/>
                            </a:solidFill>
                            <a:latin typeface="Cambria Math" panose="02040503050406030204" pitchFamily="18" charset="0"/>
                          </a:rPr>
                          <m:t>𝟔</m:t>
                        </m:r>
                      </m:den>
                    </m:f>
                  </m:oMath>
                </a14:m>
                <a:endParaRPr lang="en-GB" dirty="0">
                  <a:solidFill>
                    <a:srgbClr val="FF0000"/>
                  </a:solidFill>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609231" y="4454038"/>
                <a:ext cx="4448841" cy="369717"/>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grpSp>
        <p:nvGrpSpPr>
          <p:cNvPr id="6" name="Group 5"/>
          <p:cNvGrpSpPr/>
          <p:nvPr/>
        </p:nvGrpSpPr>
        <p:grpSpPr>
          <a:xfrm>
            <a:off x="131233" y="922867"/>
            <a:ext cx="7477998" cy="5304366"/>
            <a:chOff x="131233" y="922867"/>
            <a:chExt cx="7477998" cy="5304366"/>
          </a:xfrm>
        </p:grpSpPr>
        <p:sp>
          <p:nvSpPr>
            <p:cNvPr id="99" name="Rectangle 98"/>
            <p:cNvSpPr/>
            <p:nvPr/>
          </p:nvSpPr>
          <p:spPr>
            <a:xfrm>
              <a:off x="131233" y="922867"/>
              <a:ext cx="7298267" cy="53043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p:cNvGrpSpPr/>
            <p:nvPr/>
          </p:nvGrpSpPr>
          <p:grpSpPr>
            <a:xfrm>
              <a:off x="218686" y="1015552"/>
              <a:ext cx="6694741" cy="4933753"/>
              <a:chOff x="218686" y="1015552"/>
              <a:chExt cx="6694741" cy="4933753"/>
            </a:xfrm>
          </p:grpSpPr>
          <p:sp>
            <p:nvSpPr>
              <p:cNvPr id="7" name="Line 6"/>
              <p:cNvSpPr>
                <a:spLocks noChangeShapeType="1"/>
              </p:cNvSpPr>
              <p:nvPr/>
            </p:nvSpPr>
            <p:spPr bwMode="auto">
              <a:xfrm flipV="1">
                <a:off x="1060019"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Line 7"/>
              <p:cNvSpPr>
                <a:spLocks noChangeShapeType="1"/>
              </p:cNvSpPr>
              <p:nvPr/>
            </p:nvSpPr>
            <p:spPr bwMode="auto">
              <a:xfrm flipV="1">
                <a:off x="6805638" y="1390871"/>
                <a:ext cx="0" cy="397291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Line 8"/>
              <p:cNvSpPr>
                <a:spLocks noChangeShapeType="1"/>
              </p:cNvSpPr>
              <p:nvPr/>
            </p:nvSpPr>
            <p:spPr bwMode="auto">
              <a:xfrm flipH="1">
                <a:off x="969814" y="536378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9"/>
              <p:cNvSpPr>
                <a:spLocks noChangeShapeType="1"/>
              </p:cNvSpPr>
              <p:nvPr/>
            </p:nvSpPr>
            <p:spPr bwMode="auto">
              <a:xfrm>
                <a:off x="6805638" y="536378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Rectangle 10"/>
              <p:cNvSpPr>
                <a:spLocks noChangeArrowheads="1"/>
              </p:cNvSpPr>
              <p:nvPr/>
            </p:nvSpPr>
            <p:spPr bwMode="auto">
              <a:xfrm>
                <a:off x="560627" y="5264425"/>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2" name="Line 11"/>
              <p:cNvSpPr>
                <a:spLocks noChangeShapeType="1"/>
              </p:cNvSpPr>
              <p:nvPr/>
            </p:nvSpPr>
            <p:spPr bwMode="auto">
              <a:xfrm flipH="1">
                <a:off x="969814" y="4966359"/>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2"/>
              <p:cNvSpPr>
                <a:spLocks noChangeShapeType="1"/>
              </p:cNvSpPr>
              <p:nvPr/>
            </p:nvSpPr>
            <p:spPr bwMode="auto">
              <a:xfrm>
                <a:off x="6805638" y="4966359"/>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13"/>
              <p:cNvSpPr>
                <a:spLocks noChangeArrowheads="1"/>
              </p:cNvSpPr>
              <p:nvPr/>
            </p:nvSpPr>
            <p:spPr bwMode="auto">
              <a:xfrm>
                <a:off x="560627" y="4868311"/>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0.1</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5" name="Line 14"/>
              <p:cNvSpPr>
                <a:spLocks noChangeShapeType="1"/>
              </p:cNvSpPr>
              <p:nvPr/>
            </p:nvSpPr>
            <p:spPr bwMode="auto">
              <a:xfrm flipH="1">
                <a:off x="969814" y="457024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5"/>
              <p:cNvSpPr>
                <a:spLocks noChangeShapeType="1"/>
              </p:cNvSpPr>
              <p:nvPr/>
            </p:nvSpPr>
            <p:spPr bwMode="auto">
              <a:xfrm>
                <a:off x="6805638" y="457024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Rectangle 16"/>
              <p:cNvSpPr>
                <a:spLocks noChangeArrowheads="1"/>
              </p:cNvSpPr>
              <p:nvPr/>
            </p:nvSpPr>
            <p:spPr bwMode="auto">
              <a:xfrm>
                <a:off x="560627" y="4469582"/>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0.2</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8" name="Line 17"/>
              <p:cNvSpPr>
                <a:spLocks noChangeShapeType="1"/>
              </p:cNvSpPr>
              <p:nvPr/>
            </p:nvSpPr>
            <p:spPr bwMode="auto">
              <a:xfrm flipH="1">
                <a:off x="969814" y="417151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8"/>
              <p:cNvSpPr>
                <a:spLocks noChangeShapeType="1"/>
              </p:cNvSpPr>
              <p:nvPr/>
            </p:nvSpPr>
            <p:spPr bwMode="auto">
              <a:xfrm>
                <a:off x="6805638" y="417151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Rectangle 19"/>
              <p:cNvSpPr>
                <a:spLocks noChangeArrowheads="1"/>
              </p:cNvSpPr>
              <p:nvPr/>
            </p:nvSpPr>
            <p:spPr bwMode="auto">
              <a:xfrm>
                <a:off x="560627" y="4073467"/>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0.3</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1" name="Line 20"/>
              <p:cNvSpPr>
                <a:spLocks noChangeShapeType="1"/>
              </p:cNvSpPr>
              <p:nvPr/>
            </p:nvSpPr>
            <p:spPr bwMode="auto">
              <a:xfrm flipH="1">
                <a:off x="969814" y="377540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21"/>
              <p:cNvSpPr>
                <a:spLocks noChangeShapeType="1"/>
              </p:cNvSpPr>
              <p:nvPr/>
            </p:nvSpPr>
            <p:spPr bwMode="auto">
              <a:xfrm>
                <a:off x="6805638" y="377540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Rectangle 22"/>
              <p:cNvSpPr>
                <a:spLocks noChangeArrowheads="1"/>
              </p:cNvSpPr>
              <p:nvPr/>
            </p:nvSpPr>
            <p:spPr bwMode="auto">
              <a:xfrm>
                <a:off x="560627" y="3676045"/>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0.4</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4" name="Line 23"/>
              <p:cNvSpPr>
                <a:spLocks noChangeShapeType="1"/>
              </p:cNvSpPr>
              <p:nvPr/>
            </p:nvSpPr>
            <p:spPr bwMode="auto">
              <a:xfrm flipH="1">
                <a:off x="969814" y="337667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24"/>
              <p:cNvSpPr>
                <a:spLocks noChangeShapeType="1"/>
              </p:cNvSpPr>
              <p:nvPr/>
            </p:nvSpPr>
            <p:spPr bwMode="auto">
              <a:xfrm>
                <a:off x="6805638" y="337667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p:cNvSpPr>
                <a:spLocks noChangeArrowheads="1"/>
              </p:cNvSpPr>
              <p:nvPr/>
            </p:nvSpPr>
            <p:spPr bwMode="auto">
              <a:xfrm>
                <a:off x="560627" y="3278624"/>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7" name="Line 26"/>
              <p:cNvSpPr>
                <a:spLocks noChangeShapeType="1"/>
              </p:cNvSpPr>
              <p:nvPr/>
            </p:nvSpPr>
            <p:spPr bwMode="auto">
              <a:xfrm flipH="1">
                <a:off x="969814" y="2980558"/>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7"/>
              <p:cNvSpPr>
                <a:spLocks noChangeShapeType="1"/>
              </p:cNvSpPr>
              <p:nvPr/>
            </p:nvSpPr>
            <p:spPr bwMode="auto">
              <a:xfrm>
                <a:off x="6805638" y="2980558"/>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Rectangle 28"/>
              <p:cNvSpPr>
                <a:spLocks noChangeArrowheads="1"/>
              </p:cNvSpPr>
              <p:nvPr/>
            </p:nvSpPr>
            <p:spPr bwMode="auto">
              <a:xfrm>
                <a:off x="560627" y="2881202"/>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0.6</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0" name="Line 29"/>
              <p:cNvSpPr>
                <a:spLocks noChangeShapeType="1"/>
              </p:cNvSpPr>
              <p:nvPr/>
            </p:nvSpPr>
            <p:spPr bwMode="auto">
              <a:xfrm flipH="1">
                <a:off x="969814" y="2583136"/>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30"/>
              <p:cNvSpPr>
                <a:spLocks noChangeShapeType="1"/>
              </p:cNvSpPr>
              <p:nvPr/>
            </p:nvSpPr>
            <p:spPr bwMode="auto">
              <a:xfrm>
                <a:off x="6805638" y="2583136"/>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Rectangle 31"/>
              <p:cNvSpPr>
                <a:spLocks noChangeArrowheads="1"/>
              </p:cNvSpPr>
              <p:nvPr/>
            </p:nvSpPr>
            <p:spPr bwMode="auto">
              <a:xfrm>
                <a:off x="560627" y="2483780"/>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0.7</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3" name="Line 32"/>
              <p:cNvSpPr>
                <a:spLocks noChangeShapeType="1"/>
              </p:cNvSpPr>
              <p:nvPr/>
            </p:nvSpPr>
            <p:spPr bwMode="auto">
              <a:xfrm flipH="1">
                <a:off x="969814" y="2185714"/>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33"/>
              <p:cNvSpPr>
                <a:spLocks noChangeShapeType="1"/>
              </p:cNvSpPr>
              <p:nvPr/>
            </p:nvSpPr>
            <p:spPr bwMode="auto">
              <a:xfrm>
                <a:off x="6805638" y="2185714"/>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Rectangle 34"/>
              <p:cNvSpPr>
                <a:spLocks noChangeArrowheads="1"/>
              </p:cNvSpPr>
              <p:nvPr/>
            </p:nvSpPr>
            <p:spPr bwMode="auto">
              <a:xfrm>
                <a:off x="560627" y="2086359"/>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0.8</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6" name="Line 35"/>
              <p:cNvSpPr>
                <a:spLocks noChangeShapeType="1"/>
              </p:cNvSpPr>
              <p:nvPr/>
            </p:nvSpPr>
            <p:spPr bwMode="auto">
              <a:xfrm flipH="1">
                <a:off x="969814" y="1788292"/>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Line 36"/>
              <p:cNvSpPr>
                <a:spLocks noChangeShapeType="1"/>
              </p:cNvSpPr>
              <p:nvPr/>
            </p:nvSpPr>
            <p:spPr bwMode="auto">
              <a:xfrm>
                <a:off x="6805638" y="1788292"/>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Rectangle 37"/>
              <p:cNvSpPr>
                <a:spLocks noChangeArrowheads="1"/>
              </p:cNvSpPr>
              <p:nvPr/>
            </p:nvSpPr>
            <p:spPr bwMode="auto">
              <a:xfrm>
                <a:off x="560627" y="1690245"/>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0.9</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9" name="Line 38"/>
              <p:cNvSpPr>
                <a:spLocks noChangeShapeType="1"/>
              </p:cNvSpPr>
              <p:nvPr/>
            </p:nvSpPr>
            <p:spPr bwMode="auto">
              <a:xfrm flipH="1">
                <a:off x="969814" y="1390871"/>
                <a:ext cx="90205"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Line 39"/>
              <p:cNvSpPr>
                <a:spLocks noChangeShapeType="1"/>
              </p:cNvSpPr>
              <p:nvPr/>
            </p:nvSpPr>
            <p:spPr bwMode="auto">
              <a:xfrm>
                <a:off x="6805638" y="1390871"/>
                <a:ext cx="88897"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Rectangle 40"/>
              <p:cNvSpPr>
                <a:spLocks noChangeArrowheads="1"/>
              </p:cNvSpPr>
              <p:nvPr/>
            </p:nvSpPr>
            <p:spPr bwMode="auto">
              <a:xfrm>
                <a:off x="560627" y="1291515"/>
                <a:ext cx="339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1.0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rot="16200000">
                <a:off x="-1455811" y="3238827"/>
                <a:ext cx="3625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latin typeface="Arial" panose="020B0604020202020204" pitchFamily="34" charset="0"/>
                  </a:rPr>
                  <a:t>Frequency of unfavourable allele 'a'</a:t>
                </a:r>
                <a:endParaRPr kumimoji="0" lang="en-GB" altLang="en-US" b="0" i="0" u="none" strike="noStrike" cap="none" normalizeH="0" baseline="0" dirty="0">
                  <a:ln>
                    <a:noFill/>
                  </a:ln>
                  <a:solidFill>
                    <a:schemeClr val="tx1"/>
                  </a:solidFill>
                  <a:effectLst/>
                  <a:latin typeface="Arial" panose="020B0604020202020204" pitchFamily="34" charset="0"/>
                </a:endParaRPr>
              </a:p>
            </p:txBody>
          </p:sp>
          <p:sp>
            <p:nvSpPr>
              <p:cNvPr id="43" name="Line 42"/>
              <p:cNvSpPr>
                <a:spLocks noChangeShapeType="1"/>
              </p:cNvSpPr>
              <p:nvPr/>
            </p:nvSpPr>
            <p:spPr bwMode="auto">
              <a:xfrm>
                <a:off x="1060019" y="536378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Line 43"/>
              <p:cNvSpPr>
                <a:spLocks noChangeShapeType="1"/>
              </p:cNvSpPr>
              <p:nvPr/>
            </p:nvSpPr>
            <p:spPr bwMode="auto">
              <a:xfrm>
                <a:off x="1060019" y="1390871"/>
                <a:ext cx="5745620"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44"/>
              <p:cNvSpPr>
                <a:spLocks noChangeShapeType="1"/>
              </p:cNvSpPr>
              <p:nvPr/>
            </p:nvSpPr>
            <p:spPr bwMode="auto">
              <a:xfrm>
                <a:off x="106001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Line 45"/>
              <p:cNvSpPr>
                <a:spLocks noChangeShapeType="1"/>
              </p:cNvSpPr>
              <p:nvPr/>
            </p:nvSpPr>
            <p:spPr bwMode="auto">
              <a:xfrm flipV="1">
                <a:off x="106001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Rectangle 46"/>
              <p:cNvSpPr>
                <a:spLocks noChangeArrowheads="1"/>
              </p:cNvSpPr>
              <p:nvPr/>
            </p:nvSpPr>
            <p:spPr bwMode="auto">
              <a:xfrm>
                <a:off x="954126" y="5468365"/>
                <a:ext cx="13625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48" name="Line 47"/>
              <p:cNvSpPr>
                <a:spLocks noChangeShapeType="1"/>
              </p:cNvSpPr>
              <p:nvPr/>
            </p:nvSpPr>
            <p:spPr bwMode="auto">
              <a:xfrm>
                <a:off x="163523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Line 48"/>
              <p:cNvSpPr>
                <a:spLocks noChangeShapeType="1"/>
              </p:cNvSpPr>
              <p:nvPr/>
            </p:nvSpPr>
            <p:spPr bwMode="auto">
              <a:xfrm flipV="1">
                <a:off x="163523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Rectangle 49"/>
              <p:cNvSpPr>
                <a:spLocks noChangeArrowheads="1"/>
              </p:cNvSpPr>
              <p:nvPr/>
            </p:nvSpPr>
            <p:spPr bwMode="auto">
              <a:xfrm>
                <a:off x="1529342" y="5468365"/>
                <a:ext cx="13625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1" name="Line 50"/>
              <p:cNvSpPr>
                <a:spLocks noChangeShapeType="1"/>
              </p:cNvSpPr>
              <p:nvPr/>
            </p:nvSpPr>
            <p:spPr bwMode="auto">
              <a:xfrm>
                <a:off x="220914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Line 51"/>
              <p:cNvSpPr>
                <a:spLocks noChangeShapeType="1"/>
              </p:cNvSpPr>
              <p:nvPr/>
            </p:nvSpPr>
            <p:spPr bwMode="auto">
              <a:xfrm flipV="1">
                <a:off x="220914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Rectangle 52"/>
              <p:cNvSpPr>
                <a:spLocks noChangeArrowheads="1"/>
              </p:cNvSpPr>
              <p:nvPr/>
            </p:nvSpPr>
            <p:spPr bwMode="auto">
              <a:xfrm>
                <a:off x="2044421"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10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4" name="Line 53"/>
              <p:cNvSpPr>
                <a:spLocks noChangeShapeType="1"/>
              </p:cNvSpPr>
              <p:nvPr/>
            </p:nvSpPr>
            <p:spPr bwMode="auto">
              <a:xfrm>
                <a:off x="278435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Line 54"/>
              <p:cNvSpPr>
                <a:spLocks noChangeShapeType="1"/>
              </p:cNvSpPr>
              <p:nvPr/>
            </p:nvSpPr>
            <p:spPr bwMode="auto">
              <a:xfrm flipV="1">
                <a:off x="278435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Rectangle 55"/>
              <p:cNvSpPr>
                <a:spLocks noChangeArrowheads="1"/>
              </p:cNvSpPr>
              <p:nvPr/>
            </p:nvSpPr>
            <p:spPr bwMode="auto">
              <a:xfrm>
                <a:off x="2619637"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15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7" name="Line 56"/>
              <p:cNvSpPr>
                <a:spLocks noChangeShapeType="1"/>
              </p:cNvSpPr>
              <p:nvPr/>
            </p:nvSpPr>
            <p:spPr bwMode="auto">
              <a:xfrm>
                <a:off x="3358266"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Rectangle 58"/>
              <p:cNvSpPr>
                <a:spLocks noChangeArrowheads="1"/>
              </p:cNvSpPr>
              <p:nvPr/>
            </p:nvSpPr>
            <p:spPr bwMode="auto">
              <a:xfrm>
                <a:off x="3194852"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20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0" name="Line 59"/>
              <p:cNvSpPr>
                <a:spLocks noChangeShapeType="1"/>
              </p:cNvSpPr>
              <p:nvPr/>
            </p:nvSpPr>
            <p:spPr bwMode="auto">
              <a:xfrm>
                <a:off x="393348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1" name="Line 60"/>
              <p:cNvSpPr>
                <a:spLocks noChangeShapeType="1"/>
              </p:cNvSpPr>
              <p:nvPr/>
            </p:nvSpPr>
            <p:spPr bwMode="auto">
              <a:xfrm flipV="1">
                <a:off x="393348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Rectangle 61"/>
              <p:cNvSpPr>
                <a:spLocks noChangeArrowheads="1"/>
              </p:cNvSpPr>
              <p:nvPr/>
            </p:nvSpPr>
            <p:spPr bwMode="auto">
              <a:xfrm>
                <a:off x="3768761"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25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3" name="Line 62"/>
              <p:cNvSpPr>
                <a:spLocks noChangeShapeType="1"/>
              </p:cNvSpPr>
              <p:nvPr/>
            </p:nvSpPr>
            <p:spPr bwMode="auto">
              <a:xfrm>
                <a:off x="4507390"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Line 63"/>
              <p:cNvSpPr>
                <a:spLocks noChangeShapeType="1"/>
              </p:cNvSpPr>
              <p:nvPr/>
            </p:nvSpPr>
            <p:spPr bwMode="auto">
              <a:xfrm flipV="1">
                <a:off x="4507390"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5" name="Rectangle 64"/>
              <p:cNvSpPr>
                <a:spLocks noChangeArrowheads="1"/>
              </p:cNvSpPr>
              <p:nvPr/>
            </p:nvSpPr>
            <p:spPr bwMode="auto">
              <a:xfrm>
                <a:off x="4342669"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30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6" name="Line 65"/>
              <p:cNvSpPr>
                <a:spLocks noChangeShapeType="1"/>
              </p:cNvSpPr>
              <p:nvPr/>
            </p:nvSpPr>
            <p:spPr bwMode="auto">
              <a:xfrm>
                <a:off x="5081299"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Line 66"/>
              <p:cNvSpPr>
                <a:spLocks noChangeShapeType="1"/>
              </p:cNvSpPr>
              <p:nvPr/>
            </p:nvSpPr>
            <p:spPr bwMode="auto">
              <a:xfrm flipV="1">
                <a:off x="5081299"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Rectangle 67"/>
              <p:cNvSpPr>
                <a:spLocks noChangeArrowheads="1"/>
              </p:cNvSpPr>
              <p:nvPr/>
            </p:nvSpPr>
            <p:spPr bwMode="auto">
              <a:xfrm>
                <a:off x="4917885"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35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9" name="Line 68"/>
              <p:cNvSpPr>
                <a:spLocks noChangeShapeType="1"/>
              </p:cNvSpPr>
              <p:nvPr/>
            </p:nvSpPr>
            <p:spPr bwMode="auto">
              <a:xfrm>
                <a:off x="5656514"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Line 69"/>
              <p:cNvSpPr>
                <a:spLocks noChangeShapeType="1"/>
              </p:cNvSpPr>
              <p:nvPr/>
            </p:nvSpPr>
            <p:spPr bwMode="auto">
              <a:xfrm flipV="1">
                <a:off x="5656514"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Rectangle 70"/>
              <p:cNvSpPr>
                <a:spLocks noChangeArrowheads="1"/>
              </p:cNvSpPr>
              <p:nvPr/>
            </p:nvSpPr>
            <p:spPr bwMode="auto">
              <a:xfrm>
                <a:off x="5491793"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40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2" name="Line 71"/>
              <p:cNvSpPr>
                <a:spLocks noChangeShapeType="1"/>
              </p:cNvSpPr>
              <p:nvPr/>
            </p:nvSpPr>
            <p:spPr bwMode="auto">
              <a:xfrm>
                <a:off x="6230422"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3" name="Line 72"/>
              <p:cNvSpPr>
                <a:spLocks noChangeShapeType="1"/>
              </p:cNvSpPr>
              <p:nvPr/>
            </p:nvSpPr>
            <p:spPr bwMode="auto">
              <a:xfrm flipV="1">
                <a:off x="6230422"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4" name="Rectangle 73"/>
              <p:cNvSpPr>
                <a:spLocks noChangeArrowheads="1"/>
              </p:cNvSpPr>
              <p:nvPr/>
            </p:nvSpPr>
            <p:spPr bwMode="auto">
              <a:xfrm>
                <a:off x="6067009"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45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5" name="Line 74"/>
              <p:cNvSpPr>
                <a:spLocks noChangeShapeType="1"/>
              </p:cNvSpPr>
              <p:nvPr/>
            </p:nvSpPr>
            <p:spPr bwMode="auto">
              <a:xfrm>
                <a:off x="6805638" y="5363781"/>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6" name="Line 75"/>
              <p:cNvSpPr>
                <a:spLocks noChangeShapeType="1"/>
              </p:cNvSpPr>
              <p:nvPr/>
            </p:nvSpPr>
            <p:spPr bwMode="auto">
              <a:xfrm flipV="1">
                <a:off x="6805638" y="1305896"/>
                <a:ext cx="0" cy="84975"/>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Rectangle 76"/>
              <p:cNvSpPr>
                <a:spLocks noChangeArrowheads="1"/>
              </p:cNvSpPr>
              <p:nvPr/>
            </p:nvSpPr>
            <p:spPr bwMode="auto">
              <a:xfrm>
                <a:off x="6640917" y="5468365"/>
                <a:ext cx="2725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50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8" name="Rectangle 77"/>
              <p:cNvSpPr>
                <a:spLocks noChangeArrowheads="1"/>
              </p:cNvSpPr>
              <p:nvPr/>
            </p:nvSpPr>
            <p:spPr bwMode="auto">
              <a:xfrm>
                <a:off x="907063" y="5672306"/>
                <a:ext cx="4908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latin typeface="Arial" panose="020B0604020202020204" pitchFamily="34" charset="0"/>
                  </a:rPr>
                  <a:t>Generations under constant selection against 'a'</a:t>
                </a:r>
                <a:endParaRPr kumimoji="0" lang="en-GB" altLang="en-US" b="0" i="0" u="none" strike="noStrike" cap="none" normalizeH="0" baseline="0" dirty="0">
                  <a:ln>
                    <a:noFill/>
                  </a:ln>
                  <a:solidFill>
                    <a:schemeClr val="tx1"/>
                  </a:solidFill>
                  <a:effectLst/>
                  <a:latin typeface="Arial" panose="020B0604020202020204" pitchFamily="34" charset="0"/>
                </a:endParaRPr>
              </a:p>
            </p:txBody>
          </p:sp>
          <p:sp>
            <p:nvSpPr>
              <p:cNvPr id="80" name="Freeform 79"/>
              <p:cNvSpPr>
                <a:spLocks/>
              </p:cNvSpPr>
              <p:nvPr/>
            </p:nvSpPr>
            <p:spPr bwMode="auto">
              <a:xfrm>
                <a:off x="3128180" y="5349400"/>
                <a:ext cx="230086" cy="10458"/>
              </a:xfrm>
              <a:custGeom>
                <a:avLst/>
                <a:gdLst>
                  <a:gd name="T0" fmla="*/ 0 w 350"/>
                  <a:gd name="T1" fmla="*/ 0 h 17"/>
                  <a:gd name="T2" fmla="*/ 175 w 350"/>
                  <a:gd name="T3" fmla="*/ 11 h 17"/>
                  <a:gd name="T4" fmla="*/ 350 w 350"/>
                  <a:gd name="T5" fmla="*/ 17 h 17"/>
                </a:gdLst>
                <a:ahLst/>
                <a:cxnLst>
                  <a:cxn ang="0">
                    <a:pos x="T0" y="T1"/>
                  </a:cxn>
                  <a:cxn ang="0">
                    <a:pos x="T2" y="T3"/>
                  </a:cxn>
                  <a:cxn ang="0">
                    <a:pos x="T4" y="T5"/>
                  </a:cxn>
                </a:cxnLst>
                <a:rect l="0" t="0" r="r" b="b"/>
                <a:pathLst>
                  <a:path w="350" h="17">
                    <a:moveTo>
                      <a:pt x="0" y="0"/>
                    </a:moveTo>
                    <a:lnTo>
                      <a:pt x="175" y="11"/>
                    </a:lnTo>
                    <a:lnTo>
                      <a:pt x="350" y="17"/>
                    </a:lnTo>
                  </a:path>
                </a:pathLst>
              </a:custGeom>
              <a:noFill/>
              <a:ln w="365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 name="Rectangle 1102"/>
              <p:cNvSpPr>
                <a:spLocks noChangeArrowheads="1"/>
              </p:cNvSpPr>
              <p:nvPr/>
            </p:nvSpPr>
            <p:spPr bwMode="auto">
              <a:xfrm>
                <a:off x="1060019" y="1015552"/>
                <a:ext cx="2930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latin typeface="Arial" panose="020B0604020202020204" pitchFamily="34" charset="0"/>
                  </a:rPr>
                  <a:t>Initial frequency q(a) = 0.999</a:t>
                </a:r>
                <a:endParaRPr kumimoji="0" lang="en-GB" altLang="en-US" b="0" i="0" u="none" strike="noStrike" cap="none" normalizeH="0" baseline="0" dirty="0">
                  <a:ln>
                    <a:noFill/>
                  </a:ln>
                  <a:solidFill>
                    <a:schemeClr val="tx1"/>
                  </a:solidFill>
                  <a:effectLst/>
                  <a:latin typeface="Arial" panose="020B0604020202020204" pitchFamily="34" charset="0"/>
                </a:endParaRPr>
              </a:p>
            </p:txBody>
          </p:sp>
          <p:sp>
            <p:nvSpPr>
              <p:cNvPr id="1106" name="Rectangle 692"/>
              <p:cNvSpPr>
                <a:spLocks noChangeArrowheads="1"/>
              </p:cNvSpPr>
              <p:nvPr/>
            </p:nvSpPr>
            <p:spPr bwMode="auto">
              <a:xfrm>
                <a:off x="3618421" y="2068060"/>
                <a:ext cx="1520399" cy="2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Arial" panose="020B0604020202020204" pitchFamily="34" charset="0"/>
                  </a:rPr>
                  <a:t>Selfing, s=0.5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112" name="Line 693"/>
              <p:cNvSpPr>
                <a:spLocks noChangeShapeType="1"/>
              </p:cNvSpPr>
              <p:nvPr/>
            </p:nvSpPr>
            <p:spPr bwMode="auto">
              <a:xfrm>
                <a:off x="3132103" y="2194869"/>
                <a:ext cx="363432" cy="0"/>
              </a:xfrm>
              <a:prstGeom prst="line">
                <a:avLst/>
              </a:prstGeom>
              <a:noFill/>
              <a:ln w="365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13" name="Freeform 1112"/>
              <p:cNvSpPr/>
              <p:nvPr/>
            </p:nvSpPr>
            <p:spPr>
              <a:xfrm>
                <a:off x="1050652" y="1386739"/>
                <a:ext cx="2800728" cy="3975521"/>
              </a:xfrm>
              <a:custGeom>
                <a:avLst/>
                <a:gdLst>
                  <a:gd name="connsiteX0" fmla="*/ 0 w 2800728"/>
                  <a:gd name="connsiteY0" fmla="*/ 0 h 3975521"/>
                  <a:gd name="connsiteX1" fmla="*/ 354254 w 2800728"/>
                  <a:gd name="connsiteY1" fmla="*/ 30278 h 3975521"/>
                  <a:gd name="connsiteX2" fmla="*/ 584368 w 2800728"/>
                  <a:gd name="connsiteY2" fmla="*/ 121113 h 3975521"/>
                  <a:gd name="connsiteX3" fmla="*/ 784204 w 2800728"/>
                  <a:gd name="connsiteY3" fmla="*/ 387560 h 3975521"/>
                  <a:gd name="connsiteX4" fmla="*/ 923483 w 2800728"/>
                  <a:gd name="connsiteY4" fmla="*/ 781176 h 3975521"/>
                  <a:gd name="connsiteX5" fmla="*/ 1041568 w 2800728"/>
                  <a:gd name="connsiteY5" fmla="*/ 1338294 h 3975521"/>
                  <a:gd name="connsiteX6" fmla="*/ 1195986 w 2800728"/>
                  <a:gd name="connsiteY6" fmla="*/ 2252694 h 3975521"/>
                  <a:gd name="connsiteX7" fmla="*/ 1374627 w 2800728"/>
                  <a:gd name="connsiteY7" fmla="*/ 3154983 h 3975521"/>
                  <a:gd name="connsiteX8" fmla="*/ 1516935 w 2800728"/>
                  <a:gd name="connsiteY8" fmla="*/ 3594016 h 3975521"/>
                  <a:gd name="connsiteX9" fmla="*/ 1680437 w 2800728"/>
                  <a:gd name="connsiteY9" fmla="*/ 3821102 h 3975521"/>
                  <a:gd name="connsiteX10" fmla="*/ 1949912 w 2800728"/>
                  <a:gd name="connsiteY10" fmla="*/ 3948270 h 3975521"/>
                  <a:gd name="connsiteX11" fmla="*/ 2270861 w 2800728"/>
                  <a:gd name="connsiteY11" fmla="*/ 3969465 h 3975521"/>
                  <a:gd name="connsiteX12" fmla="*/ 2800728 w 2800728"/>
                  <a:gd name="connsiteY12" fmla="*/ 3975521 h 397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0728" h="3975521">
                    <a:moveTo>
                      <a:pt x="0" y="0"/>
                    </a:moveTo>
                    <a:lnTo>
                      <a:pt x="354254" y="30278"/>
                    </a:lnTo>
                    <a:lnTo>
                      <a:pt x="584368" y="121113"/>
                    </a:lnTo>
                    <a:lnTo>
                      <a:pt x="784204" y="387560"/>
                    </a:lnTo>
                    <a:lnTo>
                      <a:pt x="923483" y="781176"/>
                    </a:lnTo>
                    <a:lnTo>
                      <a:pt x="1041568" y="1338294"/>
                    </a:lnTo>
                    <a:lnTo>
                      <a:pt x="1195986" y="2252694"/>
                    </a:lnTo>
                    <a:lnTo>
                      <a:pt x="1374627" y="3154983"/>
                    </a:lnTo>
                    <a:lnTo>
                      <a:pt x="1516935" y="3594016"/>
                    </a:lnTo>
                    <a:lnTo>
                      <a:pt x="1680437" y="3821102"/>
                    </a:lnTo>
                    <a:lnTo>
                      <a:pt x="1949912" y="3948270"/>
                    </a:lnTo>
                    <a:lnTo>
                      <a:pt x="2270861" y="3969465"/>
                    </a:lnTo>
                    <a:lnTo>
                      <a:pt x="2800728" y="3975521"/>
                    </a:lnTo>
                  </a:path>
                </a:pathLst>
              </a:cu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14" name="Rectangle 705"/>
            <p:cNvSpPr>
              <a:spLocks noChangeArrowheads="1"/>
            </p:cNvSpPr>
            <p:nvPr/>
          </p:nvSpPr>
          <p:spPr bwMode="auto">
            <a:xfrm>
              <a:off x="3618421" y="2553072"/>
              <a:ext cx="3757204" cy="27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80"/>
                  </a:solidFill>
                  <a:effectLst/>
                  <a:latin typeface="Arial" panose="020B0604020202020204" pitchFamily="34" charset="0"/>
                </a:rPr>
                <a:t>Random mating, s=0.5, intermediate</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115" name="Line 57"/>
            <p:cNvSpPr>
              <a:spLocks noChangeShapeType="1"/>
            </p:cNvSpPr>
            <p:nvPr/>
          </p:nvSpPr>
          <p:spPr bwMode="auto">
            <a:xfrm flipV="1">
              <a:off x="3358266" y="1305896"/>
              <a:ext cx="0" cy="84975"/>
            </a:xfrm>
            <a:prstGeom prst="line">
              <a:avLst/>
            </a:prstGeom>
            <a:noFill/>
            <a:ln w="36513">
              <a:solidFill>
                <a:srgbClr val="000000"/>
              </a:solidFill>
              <a:prstDash val="solid"/>
              <a:round/>
              <a:headEnd/>
              <a:tailEn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16" name="Line 693"/>
            <p:cNvSpPr>
              <a:spLocks noChangeShapeType="1"/>
            </p:cNvSpPr>
            <p:nvPr/>
          </p:nvSpPr>
          <p:spPr bwMode="auto">
            <a:xfrm>
              <a:off x="3132103" y="2194869"/>
              <a:ext cx="363432" cy="0"/>
            </a:xfrm>
            <a:prstGeom prst="line">
              <a:avLst/>
            </a:prstGeom>
            <a:noFill/>
            <a:ln w="36513">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27" name="Line 706"/>
            <p:cNvSpPr>
              <a:spLocks noChangeShapeType="1"/>
            </p:cNvSpPr>
            <p:nvPr/>
          </p:nvSpPr>
          <p:spPr bwMode="auto">
            <a:xfrm>
              <a:off x="3132103" y="2652427"/>
              <a:ext cx="43141" cy="0"/>
            </a:xfrm>
            <a:prstGeom prst="line">
              <a:avLst/>
            </a:prstGeom>
            <a:noFill/>
            <a:ln w="36513">
              <a:solidFill>
                <a:srgbClr val="000080"/>
              </a:solidFill>
              <a:prstDash val="sys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28" name="Freeform 707"/>
            <p:cNvSpPr>
              <a:spLocks/>
            </p:cNvSpPr>
            <p:nvPr/>
          </p:nvSpPr>
          <p:spPr bwMode="auto">
            <a:xfrm>
              <a:off x="3226229" y="2652427"/>
              <a:ext cx="98048"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6513">
              <a:solidFill>
                <a:srgbClr val="000080"/>
              </a:solidFill>
              <a:prstDash val="sys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29" name="Freeform 708"/>
            <p:cNvSpPr>
              <a:spLocks/>
            </p:cNvSpPr>
            <p:nvPr/>
          </p:nvSpPr>
          <p:spPr bwMode="auto">
            <a:xfrm>
              <a:off x="3376569" y="2652427"/>
              <a:ext cx="98048" cy="0"/>
            </a:xfrm>
            <a:custGeom>
              <a:avLst/>
              <a:gdLst>
                <a:gd name="T0" fmla="*/ 0 w 83"/>
                <a:gd name="T1" fmla="*/ 47 w 83"/>
                <a:gd name="T2" fmla="*/ 83 w 83"/>
              </a:gdLst>
              <a:ahLst/>
              <a:cxnLst>
                <a:cxn ang="0">
                  <a:pos x="T0" y="0"/>
                </a:cxn>
                <a:cxn ang="0">
                  <a:pos x="T1" y="0"/>
                </a:cxn>
                <a:cxn ang="0">
                  <a:pos x="T2" y="0"/>
                </a:cxn>
              </a:cxnLst>
              <a:rect l="0" t="0" r="r" b="b"/>
              <a:pathLst>
                <a:path w="83">
                  <a:moveTo>
                    <a:pt x="0" y="0"/>
                  </a:moveTo>
                  <a:lnTo>
                    <a:pt x="47" y="0"/>
                  </a:lnTo>
                  <a:lnTo>
                    <a:pt x="83" y="0"/>
                  </a:lnTo>
                </a:path>
              </a:pathLst>
            </a:custGeom>
            <a:noFill/>
            <a:ln w="36513">
              <a:solidFill>
                <a:srgbClr val="000080"/>
              </a:solidFill>
              <a:prstDash val="sys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30" name="Freeform 1129"/>
            <p:cNvSpPr/>
            <p:nvPr/>
          </p:nvSpPr>
          <p:spPr>
            <a:xfrm>
              <a:off x="1038540" y="1377656"/>
              <a:ext cx="5771015" cy="3979062"/>
            </a:xfrm>
            <a:custGeom>
              <a:avLst/>
              <a:gdLst>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66437 h 3996715"/>
                <a:gd name="connsiteX12" fmla="*/ 5771015 w 5771015"/>
                <a:gd name="connsiteY12" fmla="*/ 3996715 h 3996715"/>
                <a:gd name="connsiteX13" fmla="*/ 5771015 w 5771015"/>
                <a:gd name="connsiteY13" fmla="*/ 3990659 h 3996715"/>
                <a:gd name="connsiteX14" fmla="*/ 5771015 w 5771015"/>
                <a:gd name="connsiteY14" fmla="*/ 3987631 h 3996715"/>
                <a:gd name="connsiteX0" fmla="*/ 0 w 5771276"/>
                <a:gd name="connsiteY0" fmla="*/ 0 h 3996715"/>
                <a:gd name="connsiteX1" fmla="*/ 602535 w 5771276"/>
                <a:gd name="connsiteY1" fmla="*/ 42389 h 3996715"/>
                <a:gd name="connsiteX2" fmla="*/ 962845 w 5771276"/>
                <a:gd name="connsiteY2" fmla="*/ 118084 h 3996715"/>
                <a:gd name="connsiteX3" fmla="*/ 1253516 w 5771276"/>
                <a:gd name="connsiteY3" fmla="*/ 278559 h 3996715"/>
                <a:gd name="connsiteX4" fmla="*/ 1607770 w 5771276"/>
                <a:gd name="connsiteY4" fmla="*/ 781176 h 3996715"/>
                <a:gd name="connsiteX5" fmla="*/ 2104332 w 5771276"/>
                <a:gd name="connsiteY5" fmla="*/ 2134609 h 3996715"/>
                <a:gd name="connsiteX6" fmla="*/ 2355640 w 5771276"/>
                <a:gd name="connsiteY6" fmla="*/ 2824951 h 3996715"/>
                <a:gd name="connsiteX7" fmla="*/ 2619060 w 5771276"/>
                <a:gd name="connsiteY7" fmla="*/ 3324540 h 3996715"/>
                <a:gd name="connsiteX8" fmla="*/ 2964231 w 5771276"/>
                <a:gd name="connsiteY8" fmla="*/ 3684850 h 3996715"/>
                <a:gd name="connsiteX9" fmla="*/ 3385097 w 5771276"/>
                <a:gd name="connsiteY9" fmla="*/ 3890741 h 3996715"/>
                <a:gd name="connsiteX10" fmla="*/ 3942215 w 5771276"/>
                <a:gd name="connsiteY10" fmla="*/ 3957353 h 3996715"/>
                <a:gd name="connsiteX11" fmla="*/ 4690085 w 5771276"/>
                <a:gd name="connsiteY11" fmla="*/ 3966437 h 3996715"/>
                <a:gd name="connsiteX12" fmla="*/ 5771015 w 5771276"/>
                <a:gd name="connsiteY12" fmla="*/ 3996715 h 3996715"/>
                <a:gd name="connsiteX13" fmla="*/ 5771015 w 5771276"/>
                <a:gd name="connsiteY13" fmla="*/ 3990659 h 3996715"/>
                <a:gd name="connsiteX14" fmla="*/ 5767485 w 5771276"/>
                <a:gd name="connsiteY14" fmla="*/ 3962917 h 3996715"/>
                <a:gd name="connsiteX0" fmla="*/ 0 w 5771276"/>
                <a:gd name="connsiteY0" fmla="*/ 0 h 3996715"/>
                <a:gd name="connsiteX1" fmla="*/ 602535 w 5771276"/>
                <a:gd name="connsiteY1" fmla="*/ 42389 h 3996715"/>
                <a:gd name="connsiteX2" fmla="*/ 962845 w 5771276"/>
                <a:gd name="connsiteY2" fmla="*/ 118084 h 3996715"/>
                <a:gd name="connsiteX3" fmla="*/ 1253516 w 5771276"/>
                <a:gd name="connsiteY3" fmla="*/ 278559 h 3996715"/>
                <a:gd name="connsiteX4" fmla="*/ 1607770 w 5771276"/>
                <a:gd name="connsiteY4" fmla="*/ 781176 h 3996715"/>
                <a:gd name="connsiteX5" fmla="*/ 2104332 w 5771276"/>
                <a:gd name="connsiteY5" fmla="*/ 2134609 h 3996715"/>
                <a:gd name="connsiteX6" fmla="*/ 2355640 w 5771276"/>
                <a:gd name="connsiteY6" fmla="*/ 2824951 h 3996715"/>
                <a:gd name="connsiteX7" fmla="*/ 2619060 w 5771276"/>
                <a:gd name="connsiteY7" fmla="*/ 3324540 h 3996715"/>
                <a:gd name="connsiteX8" fmla="*/ 2964231 w 5771276"/>
                <a:gd name="connsiteY8" fmla="*/ 3684850 h 3996715"/>
                <a:gd name="connsiteX9" fmla="*/ 3385097 w 5771276"/>
                <a:gd name="connsiteY9" fmla="*/ 3890741 h 3996715"/>
                <a:gd name="connsiteX10" fmla="*/ 3942215 w 5771276"/>
                <a:gd name="connsiteY10" fmla="*/ 3957353 h 3996715"/>
                <a:gd name="connsiteX11" fmla="*/ 4690085 w 5771276"/>
                <a:gd name="connsiteY11" fmla="*/ 3966437 h 3996715"/>
                <a:gd name="connsiteX12" fmla="*/ 5771015 w 5771276"/>
                <a:gd name="connsiteY12" fmla="*/ 3996715 h 3996715"/>
                <a:gd name="connsiteX13" fmla="*/ 5771015 w 5771276"/>
                <a:gd name="connsiteY13" fmla="*/ 3990659 h 3996715"/>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66437 h 3996715"/>
                <a:gd name="connsiteX12" fmla="*/ 5771015 w 5771015"/>
                <a:gd name="connsiteY12" fmla="*/ 3996715 h 3996715"/>
                <a:gd name="connsiteX0" fmla="*/ 0 w 5771015"/>
                <a:gd name="connsiteY0" fmla="*/ 0 h 3996715"/>
                <a:gd name="connsiteX1" fmla="*/ 602535 w 5771015"/>
                <a:gd name="connsiteY1" fmla="*/ 42389 h 3996715"/>
                <a:gd name="connsiteX2" fmla="*/ 962845 w 5771015"/>
                <a:gd name="connsiteY2" fmla="*/ 118084 h 3996715"/>
                <a:gd name="connsiteX3" fmla="*/ 1253516 w 5771015"/>
                <a:gd name="connsiteY3" fmla="*/ 278559 h 3996715"/>
                <a:gd name="connsiteX4" fmla="*/ 1607770 w 5771015"/>
                <a:gd name="connsiteY4" fmla="*/ 781176 h 3996715"/>
                <a:gd name="connsiteX5" fmla="*/ 2104332 w 5771015"/>
                <a:gd name="connsiteY5" fmla="*/ 2134609 h 3996715"/>
                <a:gd name="connsiteX6" fmla="*/ 2355640 w 5771015"/>
                <a:gd name="connsiteY6" fmla="*/ 2824951 h 3996715"/>
                <a:gd name="connsiteX7" fmla="*/ 2619060 w 5771015"/>
                <a:gd name="connsiteY7" fmla="*/ 3324540 h 3996715"/>
                <a:gd name="connsiteX8" fmla="*/ 2964231 w 5771015"/>
                <a:gd name="connsiteY8" fmla="*/ 3684850 h 3996715"/>
                <a:gd name="connsiteX9" fmla="*/ 3385097 w 5771015"/>
                <a:gd name="connsiteY9" fmla="*/ 3890741 h 3996715"/>
                <a:gd name="connsiteX10" fmla="*/ 3942215 w 5771015"/>
                <a:gd name="connsiteY10" fmla="*/ 3957353 h 3996715"/>
                <a:gd name="connsiteX11" fmla="*/ 4690085 w 5771015"/>
                <a:gd name="connsiteY11" fmla="*/ 3973498 h 3996715"/>
                <a:gd name="connsiteX12" fmla="*/ 5771015 w 5771015"/>
                <a:gd name="connsiteY12" fmla="*/ 3996715 h 3996715"/>
                <a:gd name="connsiteX0" fmla="*/ 0 w 5771015"/>
                <a:gd name="connsiteY0" fmla="*/ 0 h 3979062"/>
                <a:gd name="connsiteX1" fmla="*/ 602535 w 5771015"/>
                <a:gd name="connsiteY1" fmla="*/ 42389 h 3979062"/>
                <a:gd name="connsiteX2" fmla="*/ 962845 w 5771015"/>
                <a:gd name="connsiteY2" fmla="*/ 118084 h 3979062"/>
                <a:gd name="connsiteX3" fmla="*/ 1253516 w 5771015"/>
                <a:gd name="connsiteY3" fmla="*/ 278559 h 3979062"/>
                <a:gd name="connsiteX4" fmla="*/ 1607770 w 5771015"/>
                <a:gd name="connsiteY4" fmla="*/ 781176 h 3979062"/>
                <a:gd name="connsiteX5" fmla="*/ 2104332 w 5771015"/>
                <a:gd name="connsiteY5" fmla="*/ 2134609 h 3979062"/>
                <a:gd name="connsiteX6" fmla="*/ 2355640 w 5771015"/>
                <a:gd name="connsiteY6" fmla="*/ 2824951 h 3979062"/>
                <a:gd name="connsiteX7" fmla="*/ 2619060 w 5771015"/>
                <a:gd name="connsiteY7" fmla="*/ 3324540 h 3979062"/>
                <a:gd name="connsiteX8" fmla="*/ 2964231 w 5771015"/>
                <a:gd name="connsiteY8" fmla="*/ 3684850 h 3979062"/>
                <a:gd name="connsiteX9" fmla="*/ 3385097 w 5771015"/>
                <a:gd name="connsiteY9" fmla="*/ 3890741 h 3979062"/>
                <a:gd name="connsiteX10" fmla="*/ 3942215 w 5771015"/>
                <a:gd name="connsiteY10" fmla="*/ 3957353 h 3979062"/>
                <a:gd name="connsiteX11" fmla="*/ 4690085 w 5771015"/>
                <a:gd name="connsiteY11" fmla="*/ 3973498 h 3979062"/>
                <a:gd name="connsiteX12" fmla="*/ 5771015 w 5771015"/>
                <a:gd name="connsiteY12" fmla="*/ 3979062 h 397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71015" h="3979062">
                  <a:moveTo>
                    <a:pt x="0" y="0"/>
                  </a:moveTo>
                  <a:lnTo>
                    <a:pt x="602535" y="42389"/>
                  </a:lnTo>
                  <a:lnTo>
                    <a:pt x="962845" y="118084"/>
                  </a:lnTo>
                  <a:lnTo>
                    <a:pt x="1253516" y="278559"/>
                  </a:lnTo>
                  <a:lnTo>
                    <a:pt x="1607770" y="781176"/>
                  </a:lnTo>
                  <a:lnTo>
                    <a:pt x="2104332" y="2134609"/>
                  </a:lnTo>
                  <a:lnTo>
                    <a:pt x="2355640" y="2824951"/>
                  </a:lnTo>
                  <a:lnTo>
                    <a:pt x="2619060" y="3324540"/>
                  </a:lnTo>
                  <a:lnTo>
                    <a:pt x="2964231" y="3684850"/>
                  </a:lnTo>
                  <a:lnTo>
                    <a:pt x="3385097" y="3890741"/>
                  </a:lnTo>
                  <a:lnTo>
                    <a:pt x="3942215" y="3957353"/>
                  </a:lnTo>
                  <a:lnTo>
                    <a:pt x="4690085" y="3973498"/>
                  </a:lnTo>
                  <a:lnTo>
                    <a:pt x="5771015" y="3979062"/>
                  </a:lnTo>
                </a:path>
              </a:pathLst>
            </a:custGeom>
            <a:noFill/>
            <a:ln w="38100">
              <a:solidFill>
                <a:srgbClr val="000066"/>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86"/>
            <p:cNvSpPr/>
            <p:nvPr/>
          </p:nvSpPr>
          <p:spPr>
            <a:xfrm>
              <a:off x="1050652" y="1389767"/>
              <a:ext cx="5740736" cy="3778712"/>
            </a:xfrm>
            <a:custGeom>
              <a:avLst/>
              <a:gdLst>
                <a:gd name="connsiteX0" fmla="*/ 0 w 5740736"/>
                <a:gd name="connsiteY0" fmla="*/ 0 h 3778712"/>
                <a:gd name="connsiteX1" fmla="*/ 348198 w 5740736"/>
                <a:gd name="connsiteY1" fmla="*/ 24222 h 3778712"/>
                <a:gd name="connsiteX2" fmla="*/ 584368 w 5740736"/>
                <a:gd name="connsiteY2" fmla="*/ 127168 h 3778712"/>
                <a:gd name="connsiteX3" fmla="*/ 820537 w 5740736"/>
                <a:gd name="connsiteY3" fmla="*/ 396644 h 3778712"/>
                <a:gd name="connsiteX4" fmla="*/ 941650 w 5740736"/>
                <a:gd name="connsiteY4" fmla="*/ 687314 h 3778712"/>
                <a:gd name="connsiteX5" fmla="*/ 1053679 w 5740736"/>
                <a:gd name="connsiteY5" fmla="*/ 1062763 h 3778712"/>
                <a:gd name="connsiteX6" fmla="*/ 1235348 w 5740736"/>
                <a:gd name="connsiteY6" fmla="*/ 1671354 h 3778712"/>
                <a:gd name="connsiteX7" fmla="*/ 1392794 w 5740736"/>
                <a:gd name="connsiteY7" fmla="*/ 2140665 h 3778712"/>
                <a:gd name="connsiteX8" fmla="*/ 1595658 w 5740736"/>
                <a:gd name="connsiteY8" fmla="*/ 2564559 h 3778712"/>
                <a:gd name="connsiteX9" fmla="*/ 1901467 w 5740736"/>
                <a:gd name="connsiteY9" fmla="*/ 2952119 h 3778712"/>
                <a:gd name="connsiteX10" fmla="*/ 2176998 w 5740736"/>
                <a:gd name="connsiteY10" fmla="*/ 3173150 h 3778712"/>
                <a:gd name="connsiteX11" fmla="*/ 2676588 w 5740736"/>
                <a:gd name="connsiteY11" fmla="*/ 3400236 h 3778712"/>
                <a:gd name="connsiteX12" fmla="*/ 3248845 w 5740736"/>
                <a:gd name="connsiteY12" fmla="*/ 3548599 h 3778712"/>
                <a:gd name="connsiteX13" fmla="*/ 3954325 w 5740736"/>
                <a:gd name="connsiteY13" fmla="*/ 3648516 h 3778712"/>
                <a:gd name="connsiteX14" fmla="*/ 4944421 w 5740736"/>
                <a:gd name="connsiteY14" fmla="*/ 3736323 h 3778712"/>
                <a:gd name="connsiteX15" fmla="*/ 5625679 w 5740736"/>
                <a:gd name="connsiteY15" fmla="*/ 3772657 h 3778712"/>
                <a:gd name="connsiteX16" fmla="*/ 5740736 w 5740736"/>
                <a:gd name="connsiteY16" fmla="*/ 3778712 h 377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0736" h="3778712">
                  <a:moveTo>
                    <a:pt x="0" y="0"/>
                  </a:moveTo>
                  <a:lnTo>
                    <a:pt x="348198" y="24222"/>
                  </a:lnTo>
                  <a:lnTo>
                    <a:pt x="584368" y="127168"/>
                  </a:lnTo>
                  <a:lnTo>
                    <a:pt x="820537" y="396644"/>
                  </a:lnTo>
                  <a:lnTo>
                    <a:pt x="941650" y="687314"/>
                  </a:lnTo>
                  <a:lnTo>
                    <a:pt x="1053679" y="1062763"/>
                  </a:lnTo>
                  <a:lnTo>
                    <a:pt x="1235348" y="1671354"/>
                  </a:lnTo>
                  <a:lnTo>
                    <a:pt x="1392794" y="2140665"/>
                  </a:lnTo>
                  <a:lnTo>
                    <a:pt x="1595658" y="2564559"/>
                  </a:lnTo>
                  <a:lnTo>
                    <a:pt x="1901467" y="2952119"/>
                  </a:lnTo>
                  <a:lnTo>
                    <a:pt x="2176998" y="3173150"/>
                  </a:lnTo>
                  <a:lnTo>
                    <a:pt x="2676588" y="3400236"/>
                  </a:lnTo>
                  <a:lnTo>
                    <a:pt x="3248845" y="3548599"/>
                  </a:lnTo>
                  <a:lnTo>
                    <a:pt x="3954325" y="3648516"/>
                  </a:lnTo>
                  <a:lnTo>
                    <a:pt x="4944421" y="3736323"/>
                  </a:lnTo>
                  <a:lnTo>
                    <a:pt x="5625679" y="3772657"/>
                  </a:lnTo>
                  <a:lnTo>
                    <a:pt x="5740736" y="3778712"/>
                  </a:lnTo>
                </a:path>
              </a:pathLst>
            </a:custGeom>
            <a:no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Rectangle 694"/>
            <p:cNvSpPr>
              <a:spLocks noChangeArrowheads="1"/>
            </p:cNvSpPr>
            <p:nvPr/>
          </p:nvSpPr>
          <p:spPr bwMode="auto">
            <a:xfrm>
              <a:off x="3618421" y="2324293"/>
              <a:ext cx="3740209" cy="27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FF"/>
                  </a:solidFill>
                  <a:effectLst/>
                  <a:latin typeface="Arial" panose="020B0604020202020204" pitchFamily="34" charset="0"/>
                </a:rPr>
                <a:t>Random mating, s=0.5, dominant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92" name="Line 693"/>
            <p:cNvSpPr>
              <a:spLocks noChangeShapeType="1"/>
            </p:cNvSpPr>
            <p:nvPr/>
          </p:nvSpPr>
          <p:spPr bwMode="auto">
            <a:xfrm>
              <a:off x="3132684" y="2453181"/>
              <a:ext cx="363432" cy="0"/>
            </a:xfrm>
            <a:prstGeom prst="line">
              <a:avLst/>
            </a:prstGeom>
            <a:noFill/>
            <a:ln w="36513">
              <a:solidFill>
                <a:srgbClr val="0000FF"/>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0" name="Rectangle 709"/>
            <p:cNvSpPr>
              <a:spLocks noChangeArrowheads="1"/>
            </p:cNvSpPr>
            <p:nvPr/>
          </p:nvSpPr>
          <p:spPr bwMode="auto">
            <a:xfrm>
              <a:off x="3618421" y="2780544"/>
              <a:ext cx="14042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Arial" panose="020B0604020202020204" pitchFamily="34" charset="0"/>
                </a:rPr>
                <a:t>Selfing, s=0.1</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91" name="Freeform 90"/>
            <p:cNvSpPr/>
            <p:nvPr/>
          </p:nvSpPr>
          <p:spPr>
            <a:xfrm>
              <a:off x="1029457" y="1383711"/>
              <a:ext cx="5771015" cy="654008"/>
            </a:xfrm>
            <a:custGeom>
              <a:avLst/>
              <a:gdLst>
                <a:gd name="connsiteX0" fmla="*/ 0 w 5771015"/>
                <a:gd name="connsiteY0" fmla="*/ 0 h 654008"/>
                <a:gd name="connsiteX1" fmla="*/ 947706 w 5771015"/>
                <a:gd name="connsiteY1" fmla="*/ 9084 h 654008"/>
                <a:gd name="connsiteX2" fmla="*/ 1901468 w 5771015"/>
                <a:gd name="connsiteY2" fmla="*/ 36334 h 654008"/>
                <a:gd name="connsiteX3" fmla="*/ 2758339 w 5771015"/>
                <a:gd name="connsiteY3" fmla="*/ 54501 h 654008"/>
                <a:gd name="connsiteX4" fmla="*/ 3648517 w 5771015"/>
                <a:gd name="connsiteY4" fmla="*/ 118085 h 654008"/>
                <a:gd name="connsiteX5" fmla="*/ 4363081 w 5771015"/>
                <a:gd name="connsiteY5" fmla="*/ 202864 h 654008"/>
                <a:gd name="connsiteX6" fmla="*/ 4868726 w 5771015"/>
                <a:gd name="connsiteY6" fmla="*/ 314893 h 654008"/>
                <a:gd name="connsiteX7" fmla="*/ 5380426 w 5771015"/>
                <a:gd name="connsiteY7" fmla="*/ 478395 h 654008"/>
                <a:gd name="connsiteX8" fmla="*/ 5652930 w 5771015"/>
                <a:gd name="connsiteY8" fmla="*/ 593452 h 654008"/>
                <a:gd name="connsiteX9" fmla="*/ 5771015 w 5771015"/>
                <a:gd name="connsiteY9" fmla="*/ 654008 h 65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1015" h="654008">
                  <a:moveTo>
                    <a:pt x="0" y="0"/>
                  </a:moveTo>
                  <a:lnTo>
                    <a:pt x="947706" y="9084"/>
                  </a:lnTo>
                  <a:lnTo>
                    <a:pt x="1901468" y="36334"/>
                  </a:lnTo>
                  <a:lnTo>
                    <a:pt x="2758339" y="54501"/>
                  </a:lnTo>
                  <a:lnTo>
                    <a:pt x="3648517" y="118085"/>
                  </a:lnTo>
                  <a:lnTo>
                    <a:pt x="4363081" y="202864"/>
                  </a:lnTo>
                  <a:lnTo>
                    <a:pt x="4868726" y="314893"/>
                  </a:lnTo>
                  <a:lnTo>
                    <a:pt x="5380426" y="478395"/>
                  </a:lnTo>
                  <a:lnTo>
                    <a:pt x="5652930" y="593452"/>
                  </a:lnTo>
                  <a:lnTo>
                    <a:pt x="5771015" y="654008"/>
                  </a:lnTo>
                </a:path>
              </a:pathLst>
            </a:custGeom>
            <a:noFill/>
            <a:ln w="38100">
              <a:solidFill>
                <a:schemeClr val="tx1"/>
              </a:solidFill>
              <a:prstDash val="sysDot"/>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Line 693"/>
            <p:cNvSpPr>
              <a:spLocks noChangeShapeType="1"/>
            </p:cNvSpPr>
            <p:nvPr/>
          </p:nvSpPr>
          <p:spPr bwMode="auto">
            <a:xfrm>
              <a:off x="3129160" y="2929804"/>
              <a:ext cx="363432" cy="0"/>
            </a:xfrm>
            <a:prstGeom prst="line">
              <a:avLst/>
            </a:prstGeom>
            <a:noFill/>
            <a:ln w="36513">
              <a:solidFill>
                <a:srgbClr val="000000"/>
              </a:solidFill>
              <a:prstDash val="sysDot"/>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4" name="Rectangle 712"/>
            <p:cNvSpPr>
              <a:spLocks noChangeArrowheads="1"/>
            </p:cNvSpPr>
            <p:nvPr/>
          </p:nvSpPr>
          <p:spPr bwMode="auto">
            <a:xfrm>
              <a:off x="3618421" y="3048542"/>
              <a:ext cx="3914081" cy="277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FF0000"/>
                  </a:solidFill>
                  <a:effectLst/>
                  <a:latin typeface="Arial" panose="020B0604020202020204" pitchFamily="34" charset="0"/>
                </a:rPr>
                <a:t>Random mating, </a:t>
              </a:r>
              <a:r>
                <a:rPr kumimoji="0" lang="en-GB" altLang="en-US" sz="1800" b="0" i="0" u="none" strike="noStrike" cap="none" normalizeH="0" baseline="0" dirty="0" err="1">
                  <a:ln>
                    <a:noFill/>
                  </a:ln>
                  <a:solidFill>
                    <a:srgbClr val="FF0000"/>
                  </a:solidFill>
                  <a:effectLst/>
                  <a:latin typeface="Arial" panose="020B0604020202020204" pitchFamily="34" charset="0"/>
                </a:rPr>
                <a:t>s</a:t>
              </a:r>
              <a:r>
                <a:rPr kumimoji="0" lang="en-GB" altLang="en-US" sz="1800" b="0" i="0" u="none" strike="noStrike" cap="none" normalizeH="0" baseline="-25000" dirty="0" err="1">
                  <a:ln>
                    <a:noFill/>
                  </a:ln>
                  <a:solidFill>
                    <a:srgbClr val="FF0000"/>
                  </a:solidFill>
                  <a:effectLst/>
                  <a:latin typeface="Arial" panose="020B0604020202020204" pitchFamily="34" charset="0"/>
                </a:rPr>
                <a:t>AA</a:t>
              </a:r>
              <a:r>
                <a:rPr kumimoji="0" lang="en-GB" altLang="en-US" sz="1800" b="0" i="0" u="none" strike="noStrike" cap="none" normalizeH="0" baseline="0" dirty="0">
                  <a:ln>
                    <a:noFill/>
                  </a:ln>
                  <a:solidFill>
                    <a:srgbClr val="FF0000"/>
                  </a:solidFill>
                  <a:effectLst/>
                  <a:latin typeface="Arial" panose="020B0604020202020204" pitchFamily="34" charset="0"/>
                </a:rPr>
                <a:t>=0.1, </a:t>
              </a:r>
              <a:r>
                <a:rPr kumimoji="0" lang="en-GB" altLang="en-US" sz="1800" b="0" i="0" u="none" strike="noStrike" cap="none" normalizeH="0" baseline="0" dirty="0" err="1">
                  <a:ln>
                    <a:noFill/>
                  </a:ln>
                  <a:solidFill>
                    <a:srgbClr val="FF0000"/>
                  </a:solidFill>
                  <a:effectLst/>
                  <a:latin typeface="Arial" panose="020B0604020202020204" pitchFamily="34" charset="0"/>
                </a:rPr>
                <a:t>s</a:t>
              </a:r>
              <a:r>
                <a:rPr kumimoji="0" lang="en-GB" altLang="en-US" sz="1800" b="0" i="0" u="none" strike="noStrike" cap="none" normalizeH="0" baseline="-25000" dirty="0" err="1">
                  <a:ln>
                    <a:noFill/>
                  </a:ln>
                  <a:solidFill>
                    <a:srgbClr val="FF0000"/>
                  </a:solidFill>
                  <a:effectLst/>
                  <a:latin typeface="Arial" panose="020B0604020202020204" pitchFamily="34" charset="0"/>
                </a:rPr>
                <a:t>aa</a:t>
              </a:r>
              <a:r>
                <a:rPr kumimoji="0" lang="en-GB" altLang="en-US" sz="1800" b="0" i="0" u="none" strike="noStrike" cap="none" normalizeH="0" baseline="0" dirty="0">
                  <a:ln>
                    <a:noFill/>
                  </a:ln>
                  <a:solidFill>
                    <a:srgbClr val="FF0000"/>
                  </a:solidFill>
                  <a:effectLst/>
                  <a:latin typeface="Arial" panose="020B0604020202020204" pitchFamily="34" charset="0"/>
                </a:rPr>
                <a:t>=0.5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95" name="Line 693"/>
            <p:cNvSpPr>
              <a:spLocks noChangeShapeType="1"/>
            </p:cNvSpPr>
            <p:nvPr/>
          </p:nvSpPr>
          <p:spPr bwMode="auto">
            <a:xfrm>
              <a:off x="3143862" y="3188116"/>
              <a:ext cx="363432" cy="0"/>
            </a:xfrm>
            <a:prstGeom prst="line">
              <a:avLst/>
            </a:prstGeom>
            <a:noFill/>
            <a:ln w="36513">
              <a:solidFill>
                <a:srgbClr val="FF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95"/>
            <p:cNvSpPr/>
            <p:nvPr/>
          </p:nvSpPr>
          <p:spPr>
            <a:xfrm>
              <a:off x="1038540" y="1389767"/>
              <a:ext cx="5786154" cy="3309401"/>
            </a:xfrm>
            <a:custGeom>
              <a:avLst/>
              <a:gdLst>
                <a:gd name="connsiteX0" fmla="*/ 0 w 5786154"/>
                <a:gd name="connsiteY0" fmla="*/ 0 h 3309401"/>
                <a:gd name="connsiteX1" fmla="*/ 372422 w 5786154"/>
                <a:gd name="connsiteY1" fmla="*/ 30278 h 3309401"/>
                <a:gd name="connsiteX2" fmla="*/ 587396 w 5786154"/>
                <a:gd name="connsiteY2" fmla="*/ 112029 h 3309401"/>
                <a:gd name="connsiteX3" fmla="*/ 723648 w 5786154"/>
                <a:gd name="connsiteY3" fmla="*/ 233142 h 3309401"/>
                <a:gd name="connsiteX4" fmla="*/ 947706 w 5786154"/>
                <a:gd name="connsiteY4" fmla="*/ 647952 h 3309401"/>
                <a:gd name="connsiteX5" fmla="*/ 1183876 w 5786154"/>
                <a:gd name="connsiteY5" fmla="*/ 1383711 h 3309401"/>
                <a:gd name="connsiteX6" fmla="*/ 1398851 w 5786154"/>
                <a:gd name="connsiteY6" fmla="*/ 2010469 h 3309401"/>
                <a:gd name="connsiteX7" fmla="*/ 1631992 w 5786154"/>
                <a:gd name="connsiteY7" fmla="*/ 2413168 h 3309401"/>
                <a:gd name="connsiteX8" fmla="*/ 2001386 w 5786154"/>
                <a:gd name="connsiteY8" fmla="*/ 2785589 h 3309401"/>
                <a:gd name="connsiteX9" fmla="*/ 2461614 w 5786154"/>
                <a:gd name="connsiteY9" fmla="*/ 3012675 h 3309401"/>
                <a:gd name="connsiteX10" fmla="*/ 3197373 w 5786154"/>
                <a:gd name="connsiteY10" fmla="*/ 3191316 h 3309401"/>
                <a:gd name="connsiteX11" fmla="*/ 4096634 w 5786154"/>
                <a:gd name="connsiteY11" fmla="*/ 3251873 h 3309401"/>
                <a:gd name="connsiteX12" fmla="*/ 4986811 w 5786154"/>
                <a:gd name="connsiteY12" fmla="*/ 3297290 h 3309401"/>
                <a:gd name="connsiteX13" fmla="*/ 5786154 w 5786154"/>
                <a:gd name="connsiteY13" fmla="*/ 3309401 h 330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6154" h="3309401">
                  <a:moveTo>
                    <a:pt x="0" y="0"/>
                  </a:moveTo>
                  <a:lnTo>
                    <a:pt x="372422" y="30278"/>
                  </a:lnTo>
                  <a:lnTo>
                    <a:pt x="587396" y="112029"/>
                  </a:lnTo>
                  <a:lnTo>
                    <a:pt x="723648" y="233142"/>
                  </a:lnTo>
                  <a:lnTo>
                    <a:pt x="947706" y="647952"/>
                  </a:lnTo>
                  <a:lnTo>
                    <a:pt x="1183876" y="1383711"/>
                  </a:lnTo>
                  <a:lnTo>
                    <a:pt x="1398851" y="2010469"/>
                  </a:lnTo>
                  <a:lnTo>
                    <a:pt x="1631992" y="2413168"/>
                  </a:lnTo>
                  <a:lnTo>
                    <a:pt x="2001386" y="2785589"/>
                  </a:lnTo>
                  <a:lnTo>
                    <a:pt x="2461614" y="3012675"/>
                  </a:lnTo>
                  <a:lnTo>
                    <a:pt x="3197373" y="3191316"/>
                  </a:lnTo>
                  <a:lnTo>
                    <a:pt x="4096634" y="3251873"/>
                  </a:lnTo>
                  <a:lnTo>
                    <a:pt x="4986811" y="3297290"/>
                  </a:lnTo>
                  <a:lnTo>
                    <a:pt x="5786154" y="3309401"/>
                  </a:ln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7" name="Straight Connector 96"/>
            <p:cNvCxnSpPr/>
            <p:nvPr/>
          </p:nvCxnSpPr>
          <p:spPr>
            <a:xfrm>
              <a:off x="1060019" y="4702289"/>
              <a:ext cx="5745621" cy="15688"/>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8" name="Freeform 97"/>
            <p:cNvSpPr/>
            <p:nvPr/>
          </p:nvSpPr>
          <p:spPr>
            <a:xfrm flipV="1">
              <a:off x="1038540" y="4693135"/>
              <a:ext cx="5786154" cy="656148"/>
            </a:xfrm>
            <a:custGeom>
              <a:avLst/>
              <a:gdLst>
                <a:gd name="connsiteX0" fmla="*/ 0 w 5786154"/>
                <a:gd name="connsiteY0" fmla="*/ 0 h 3309401"/>
                <a:gd name="connsiteX1" fmla="*/ 372422 w 5786154"/>
                <a:gd name="connsiteY1" fmla="*/ 30278 h 3309401"/>
                <a:gd name="connsiteX2" fmla="*/ 587396 w 5786154"/>
                <a:gd name="connsiteY2" fmla="*/ 112029 h 3309401"/>
                <a:gd name="connsiteX3" fmla="*/ 723648 w 5786154"/>
                <a:gd name="connsiteY3" fmla="*/ 233142 h 3309401"/>
                <a:gd name="connsiteX4" fmla="*/ 947706 w 5786154"/>
                <a:gd name="connsiteY4" fmla="*/ 647952 h 3309401"/>
                <a:gd name="connsiteX5" fmla="*/ 1183876 w 5786154"/>
                <a:gd name="connsiteY5" fmla="*/ 1383711 h 3309401"/>
                <a:gd name="connsiteX6" fmla="*/ 1398851 w 5786154"/>
                <a:gd name="connsiteY6" fmla="*/ 2010469 h 3309401"/>
                <a:gd name="connsiteX7" fmla="*/ 1631992 w 5786154"/>
                <a:gd name="connsiteY7" fmla="*/ 2413168 h 3309401"/>
                <a:gd name="connsiteX8" fmla="*/ 2001386 w 5786154"/>
                <a:gd name="connsiteY8" fmla="*/ 2785589 h 3309401"/>
                <a:gd name="connsiteX9" fmla="*/ 2461614 w 5786154"/>
                <a:gd name="connsiteY9" fmla="*/ 3012675 h 3309401"/>
                <a:gd name="connsiteX10" fmla="*/ 3197373 w 5786154"/>
                <a:gd name="connsiteY10" fmla="*/ 3191316 h 3309401"/>
                <a:gd name="connsiteX11" fmla="*/ 4096634 w 5786154"/>
                <a:gd name="connsiteY11" fmla="*/ 3251873 h 3309401"/>
                <a:gd name="connsiteX12" fmla="*/ 4986811 w 5786154"/>
                <a:gd name="connsiteY12" fmla="*/ 3297290 h 3309401"/>
                <a:gd name="connsiteX13" fmla="*/ 5786154 w 5786154"/>
                <a:gd name="connsiteY13" fmla="*/ 3309401 h 330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6154" h="3309401">
                  <a:moveTo>
                    <a:pt x="0" y="0"/>
                  </a:moveTo>
                  <a:lnTo>
                    <a:pt x="372422" y="30278"/>
                  </a:lnTo>
                  <a:lnTo>
                    <a:pt x="587396" y="112029"/>
                  </a:lnTo>
                  <a:lnTo>
                    <a:pt x="723648" y="233142"/>
                  </a:lnTo>
                  <a:lnTo>
                    <a:pt x="947706" y="647952"/>
                  </a:lnTo>
                  <a:lnTo>
                    <a:pt x="1183876" y="1383711"/>
                  </a:lnTo>
                  <a:lnTo>
                    <a:pt x="1398851" y="2010469"/>
                  </a:lnTo>
                  <a:lnTo>
                    <a:pt x="1631992" y="2413168"/>
                  </a:lnTo>
                  <a:lnTo>
                    <a:pt x="2001386" y="2785589"/>
                  </a:lnTo>
                  <a:lnTo>
                    <a:pt x="2461614" y="3012675"/>
                  </a:lnTo>
                  <a:lnTo>
                    <a:pt x="3197373" y="3191316"/>
                  </a:lnTo>
                  <a:lnTo>
                    <a:pt x="4096634" y="3251873"/>
                  </a:lnTo>
                  <a:lnTo>
                    <a:pt x="4986811" y="3297290"/>
                  </a:lnTo>
                  <a:lnTo>
                    <a:pt x="5786154" y="3309401"/>
                  </a:lnTo>
                </a:path>
              </a:pathLst>
            </a:cu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7" name="Straight Connector 106"/>
            <p:cNvCxnSpPr/>
            <p:nvPr/>
          </p:nvCxnSpPr>
          <p:spPr>
            <a:xfrm>
              <a:off x="1060019" y="4702289"/>
              <a:ext cx="5745621" cy="15688"/>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8" name="Freeform 107"/>
            <p:cNvSpPr/>
            <p:nvPr/>
          </p:nvSpPr>
          <p:spPr>
            <a:xfrm flipV="1">
              <a:off x="1038540" y="4693135"/>
              <a:ext cx="5786154" cy="656148"/>
            </a:xfrm>
            <a:custGeom>
              <a:avLst/>
              <a:gdLst>
                <a:gd name="connsiteX0" fmla="*/ 0 w 5786154"/>
                <a:gd name="connsiteY0" fmla="*/ 0 h 3309401"/>
                <a:gd name="connsiteX1" fmla="*/ 372422 w 5786154"/>
                <a:gd name="connsiteY1" fmla="*/ 30278 h 3309401"/>
                <a:gd name="connsiteX2" fmla="*/ 587396 w 5786154"/>
                <a:gd name="connsiteY2" fmla="*/ 112029 h 3309401"/>
                <a:gd name="connsiteX3" fmla="*/ 723648 w 5786154"/>
                <a:gd name="connsiteY3" fmla="*/ 233142 h 3309401"/>
                <a:gd name="connsiteX4" fmla="*/ 947706 w 5786154"/>
                <a:gd name="connsiteY4" fmla="*/ 647952 h 3309401"/>
                <a:gd name="connsiteX5" fmla="*/ 1183876 w 5786154"/>
                <a:gd name="connsiteY5" fmla="*/ 1383711 h 3309401"/>
                <a:gd name="connsiteX6" fmla="*/ 1398851 w 5786154"/>
                <a:gd name="connsiteY6" fmla="*/ 2010469 h 3309401"/>
                <a:gd name="connsiteX7" fmla="*/ 1631992 w 5786154"/>
                <a:gd name="connsiteY7" fmla="*/ 2413168 h 3309401"/>
                <a:gd name="connsiteX8" fmla="*/ 2001386 w 5786154"/>
                <a:gd name="connsiteY8" fmla="*/ 2785589 h 3309401"/>
                <a:gd name="connsiteX9" fmla="*/ 2461614 w 5786154"/>
                <a:gd name="connsiteY9" fmla="*/ 3012675 h 3309401"/>
                <a:gd name="connsiteX10" fmla="*/ 3197373 w 5786154"/>
                <a:gd name="connsiteY10" fmla="*/ 3191316 h 3309401"/>
                <a:gd name="connsiteX11" fmla="*/ 4096634 w 5786154"/>
                <a:gd name="connsiteY11" fmla="*/ 3251873 h 3309401"/>
                <a:gd name="connsiteX12" fmla="*/ 4986811 w 5786154"/>
                <a:gd name="connsiteY12" fmla="*/ 3297290 h 3309401"/>
                <a:gd name="connsiteX13" fmla="*/ 5786154 w 5786154"/>
                <a:gd name="connsiteY13" fmla="*/ 3309401 h 330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6154" h="3309401">
                  <a:moveTo>
                    <a:pt x="0" y="0"/>
                  </a:moveTo>
                  <a:lnTo>
                    <a:pt x="372422" y="30278"/>
                  </a:lnTo>
                  <a:lnTo>
                    <a:pt x="587396" y="112029"/>
                  </a:lnTo>
                  <a:lnTo>
                    <a:pt x="723648" y="233142"/>
                  </a:lnTo>
                  <a:lnTo>
                    <a:pt x="947706" y="647952"/>
                  </a:lnTo>
                  <a:lnTo>
                    <a:pt x="1183876" y="1383711"/>
                  </a:lnTo>
                  <a:lnTo>
                    <a:pt x="1398851" y="2010469"/>
                  </a:lnTo>
                  <a:lnTo>
                    <a:pt x="1631992" y="2413168"/>
                  </a:lnTo>
                  <a:lnTo>
                    <a:pt x="2001386" y="2785589"/>
                  </a:lnTo>
                  <a:lnTo>
                    <a:pt x="2461614" y="3012675"/>
                  </a:lnTo>
                  <a:lnTo>
                    <a:pt x="3197373" y="3191316"/>
                  </a:lnTo>
                  <a:lnTo>
                    <a:pt x="4096634" y="3251873"/>
                  </a:lnTo>
                  <a:lnTo>
                    <a:pt x="4986811" y="3297290"/>
                  </a:lnTo>
                  <a:lnTo>
                    <a:pt x="5786154" y="3309401"/>
                  </a:lnTo>
                </a:path>
              </a:pathLst>
            </a:cu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Arrow Connector 4"/>
            <p:cNvCxnSpPr>
              <a:stCxn id="3" idx="1"/>
              <a:endCxn id="108" idx="13"/>
            </p:cNvCxnSpPr>
            <p:nvPr/>
          </p:nvCxnSpPr>
          <p:spPr>
            <a:xfrm flipH="1">
              <a:off x="6824694" y="4638897"/>
              <a:ext cx="784537" cy="54238"/>
            </a:xfrm>
            <a:prstGeom prst="straightConnector1">
              <a:avLst/>
            </a:prstGeom>
            <a:ln w="127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7636778" y="4868311"/>
            <a:ext cx="4421293" cy="646331"/>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Even if the start was at q(a)&lt;1/6, then </a:t>
            </a:r>
            <a:r>
              <a:rPr lang="en-GB" dirty="0">
                <a:solidFill>
                  <a:srgbClr val="FF0000"/>
                </a:solidFill>
                <a:latin typeface="Arial" panose="020B0604020202020204" pitchFamily="34" charset="0"/>
                <a:cs typeface="Arial" panose="020B0604020202020204" pitchFamily="34" charset="0"/>
              </a:rPr>
              <a:t>q*</a:t>
            </a:r>
            <a:r>
              <a:rPr lang="en-GB" dirty="0">
                <a:latin typeface="Arial" panose="020B0604020202020204" pitchFamily="34" charset="0"/>
                <a:cs typeface="Arial" panose="020B0604020202020204" pitchFamily="34" charset="0"/>
              </a:rPr>
              <a:t> would still be the same</a:t>
            </a:r>
          </a:p>
        </p:txBody>
      </p:sp>
      <p:cxnSp>
        <p:nvCxnSpPr>
          <p:cNvPr id="111" name="Straight Arrow Connector 110"/>
          <p:cNvCxnSpPr>
            <a:stCxn id="110" idx="1"/>
            <a:endCxn id="108" idx="8"/>
          </p:cNvCxnSpPr>
          <p:nvPr/>
        </p:nvCxnSpPr>
        <p:spPr>
          <a:xfrm flipH="1" flipV="1">
            <a:off x="3039926" y="4796990"/>
            <a:ext cx="4596852" cy="394487"/>
          </a:xfrm>
          <a:prstGeom prst="straightConnector1">
            <a:avLst/>
          </a:prstGeom>
          <a:ln w="127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10" idx="1"/>
            <a:endCxn id="108" idx="13"/>
          </p:cNvCxnSpPr>
          <p:nvPr/>
        </p:nvCxnSpPr>
        <p:spPr>
          <a:xfrm flipH="1" flipV="1">
            <a:off x="6824694" y="4693135"/>
            <a:ext cx="812084" cy="498342"/>
          </a:xfrm>
          <a:prstGeom prst="straightConnector1">
            <a:avLst/>
          </a:prstGeom>
          <a:ln w="127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CDBDFAE8-7BA2-49B0-8995-09309289EE64}"/>
              </a:ext>
            </a:extLst>
          </p:cNvPr>
          <p:cNvSpPr txBox="1"/>
          <p:nvPr/>
        </p:nvSpPr>
        <p:spPr>
          <a:xfrm>
            <a:off x="131233" y="6421393"/>
            <a:ext cx="1010073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Again: The average fitness of the population is highest at the equilibrium, at q=q* and q=p*</a:t>
            </a:r>
          </a:p>
        </p:txBody>
      </p:sp>
    </p:spTree>
    <p:extLst>
      <p:ext uri="{BB962C8B-B14F-4D97-AF65-F5344CB8AC3E}">
        <p14:creationId xmlns:p14="http://schemas.microsoft.com/office/powerpoint/2010/main" val="1918782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US" sz="2400"/>
              <a:t>26</a:t>
            </a:fld>
            <a:endParaRPr lang="en-US" sz="2400" dirty="0"/>
          </a:p>
        </p:txBody>
      </p:sp>
      <p:sp>
        <p:nvSpPr>
          <p:cNvPr id="3"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feld 5"/>
          <p:cNvSpPr txBox="1"/>
          <p:nvPr/>
        </p:nvSpPr>
        <p:spPr>
          <a:xfrm>
            <a:off x="477215" y="254709"/>
            <a:ext cx="11266052" cy="526297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These ‚drop-down curves‘  … as they show the decrease in frequency of the unfavourable allele, implicitly show the increase in frequency of the favourable allele (</a:t>
            </a:r>
            <a:r>
              <a:rPr lang="en-GB" sz="2400" dirty="0">
                <a:solidFill>
                  <a:schemeClr val="tx1">
                    <a:lumMod val="50000"/>
                    <a:lumOff val="50000"/>
                  </a:schemeClr>
                </a:solidFill>
                <a:latin typeface="Arial" panose="020B0604020202020204" pitchFamily="34" charset="0"/>
                <a:cs typeface="Arial" panose="020B0604020202020204" pitchFamily="34" charset="0"/>
              </a:rPr>
              <a:t>only two alleles in our simple-way of thinking</a:t>
            </a: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The drop of the curves is more or less steep; and is steep at smaller or at larger allele frequencies; and partly this depends on the quantity of s.</a:t>
            </a:r>
          </a:p>
          <a:p>
            <a:r>
              <a:rPr lang="en-GB" sz="2400" dirty="0">
                <a:latin typeface="Arial" panose="020B0604020202020204" pitchFamily="34" charset="0"/>
                <a:cs typeface="Arial" panose="020B0604020202020204" pitchFamily="34" charset="0"/>
              </a:rPr>
              <a:t>The selection coefficient s, as shown here (s=0.5 or s=0.1), is probably very rarely that large and probably is very small in nature and in phenotype-based selection, at least if we talk about polygenic traits (yield and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the like).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 was curious: What is the allele frequency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that causes the (</a:t>
            </a:r>
            <a:r>
              <a:rPr lang="en-GB" sz="2400" dirty="0">
                <a:solidFill>
                  <a:srgbClr val="0000FF"/>
                </a:solidFill>
                <a:latin typeface="Arial" panose="020B0604020202020204" pitchFamily="34" charset="0"/>
                <a:cs typeface="Arial" panose="020B0604020202020204" pitchFamily="34" charset="0"/>
              </a:rPr>
              <a:t>relatively</a:t>
            </a:r>
            <a:r>
              <a:rPr lang="en-GB" sz="2400" dirty="0">
                <a:latin typeface="Arial" panose="020B0604020202020204" pitchFamily="34" charset="0"/>
                <a:cs typeface="Arial" panose="020B0604020202020204" pitchFamily="34" charset="0"/>
              </a:rPr>
              <a:t>) largest, fastest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change in allele frequency - </a:t>
            </a:r>
            <a:r>
              <a:rPr lang="en-GB" sz="2400" dirty="0" err="1">
                <a:latin typeface="Arial" panose="020B0604020202020204" pitchFamily="34" charset="0"/>
                <a:cs typeface="Arial" panose="020B0604020202020204" pitchFamily="34" charset="0"/>
              </a:rPr>
              <a:t>Δq</a:t>
            </a:r>
            <a:r>
              <a:rPr lang="en-GB" sz="2400" dirty="0">
                <a:latin typeface="Arial" panose="020B0604020202020204" pitchFamily="34" charset="0"/>
                <a:cs typeface="Arial" panose="020B0604020202020204" pitchFamily="34" charset="0"/>
              </a:rPr>
              <a:t>(a) -  if </a:t>
            </a:r>
            <a:r>
              <a:rPr lang="en-GB" sz="2400" dirty="0">
                <a:solidFill>
                  <a:srgbClr val="0000FF"/>
                </a:solidFill>
                <a:latin typeface="Arial" panose="020B0604020202020204" pitchFamily="34" charset="0"/>
                <a:cs typeface="Arial" panose="020B0604020202020204" pitchFamily="34" charset="0"/>
              </a:rPr>
              <a:t>s was </a:t>
            </a:r>
            <a:br>
              <a:rPr lang="en-GB" sz="2400" dirty="0">
                <a:solidFill>
                  <a:srgbClr val="0000FF"/>
                </a:solidFill>
                <a:latin typeface="Arial" panose="020B0604020202020204" pitchFamily="34" charset="0"/>
                <a:cs typeface="Arial" panose="020B0604020202020204" pitchFamily="34" charset="0"/>
              </a:rPr>
            </a:br>
            <a:r>
              <a:rPr lang="en-GB" sz="2400" dirty="0">
                <a:solidFill>
                  <a:srgbClr val="0000FF"/>
                </a:solidFill>
                <a:latin typeface="Arial" panose="020B0604020202020204" pitchFamily="34" charset="0"/>
                <a:cs typeface="Arial" panose="020B0604020202020204" pitchFamily="34" charset="0"/>
              </a:rPr>
              <a:t>very small</a:t>
            </a:r>
            <a:r>
              <a:rPr lang="en-GB" sz="2400" dirty="0">
                <a:latin typeface="Arial" panose="020B0604020202020204" pitchFamily="34" charset="0"/>
                <a:cs typeface="Arial" panose="020B0604020202020204" pitchFamily="34" charset="0"/>
              </a:rPr>
              <a:t>?</a:t>
            </a:r>
          </a:p>
        </p:txBody>
      </p:sp>
      <p:sp>
        <p:nvSpPr>
          <p:cNvPr id="6"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26</a:t>
            </a:fld>
            <a:endParaRPr lang="en-US" sz="24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DFFFBB1-53B9-46D7-B473-3DDF237954AA}"/>
              </a:ext>
            </a:extLst>
          </p:cNvPr>
          <p:cNvGrpSpPr/>
          <p:nvPr/>
        </p:nvGrpSpPr>
        <p:grpSpPr>
          <a:xfrm>
            <a:off x="7805031" y="3041227"/>
            <a:ext cx="4299204" cy="3145155"/>
            <a:chOff x="7805031" y="3041227"/>
            <a:chExt cx="4299204" cy="3145155"/>
          </a:xfrm>
        </p:grpSpPr>
        <p:pic>
          <p:nvPicPr>
            <p:cNvPr id="7" name="Picture 6"/>
            <p:cNvPicPr>
              <a:picLocks noChangeAspect="1"/>
            </p:cNvPicPr>
            <p:nvPr/>
          </p:nvPicPr>
          <p:blipFill>
            <a:blip r:embed="rId2"/>
            <a:stretch>
              <a:fillRect/>
            </a:stretch>
          </p:blipFill>
          <p:spPr>
            <a:xfrm>
              <a:off x="7805031" y="3041227"/>
              <a:ext cx="4299204" cy="314515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30F8EC0A-4BBB-4448-87A4-750EB977137D}"/>
                </a:ext>
              </a:extLst>
            </p:cNvPr>
            <p:cNvSpPr txBox="1"/>
            <p:nvPr/>
          </p:nvSpPr>
          <p:spPr>
            <a:xfrm>
              <a:off x="9756559" y="4398886"/>
              <a:ext cx="1247313" cy="261610"/>
            </a:xfrm>
            <a:prstGeom prst="rect">
              <a:avLst/>
            </a:prstGeom>
            <a:noFill/>
          </p:spPr>
          <p:txBody>
            <a:bodyPr wrap="square" rtlCol="0">
              <a:spAutoFit/>
            </a:bodyPr>
            <a:lstStyle/>
            <a:p>
              <a:r>
                <a:rPr lang="en-GB" sz="1100" dirty="0">
                  <a:solidFill>
                    <a:srgbClr val="FF0000"/>
                  </a:solidFill>
                  <a:latin typeface="Arial" panose="020B0604020202020204" pitchFamily="34" charset="0"/>
                  <a:cs typeface="Arial" panose="020B0604020202020204" pitchFamily="34" charset="0"/>
                </a:rPr>
                <a:t>overdominance</a:t>
              </a:r>
            </a:p>
          </p:txBody>
        </p:sp>
      </p:grpSp>
    </p:spTree>
    <p:extLst>
      <p:ext uri="{BB962C8B-B14F-4D97-AF65-F5344CB8AC3E}">
        <p14:creationId xmlns:p14="http://schemas.microsoft.com/office/powerpoint/2010/main" val="4206181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US" sz="2400"/>
              <a:t>27</a:t>
            </a:fld>
            <a:endParaRPr lang="en-US" sz="2400" dirty="0"/>
          </a:p>
        </p:txBody>
      </p:sp>
      <p:sp>
        <p:nvSpPr>
          <p:cNvPr id="6"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27</a:t>
            </a:fld>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0" y="101359"/>
            <a:ext cx="1213081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a:defRPr>
                <a:latin typeface="Arial" panose="020B0604020202020204" pitchFamily="34" charset="0"/>
                <a:cs typeface="Arial" panose="020B0604020202020204" pitchFamily="34" charset="0"/>
              </a:defRPr>
            </a:lvl1pPr>
          </a:lstStyle>
          <a:p>
            <a:r>
              <a:rPr lang="en-GB" dirty="0"/>
              <a:t>From here you may go to UNPLAB-PopGen_Ch-7[</a:t>
            </a:r>
            <a:r>
              <a:rPr lang="el-GR" dirty="0"/>
              <a:t>Δ</a:t>
            </a:r>
            <a:r>
              <a:rPr lang="de-DE" dirty="0"/>
              <a:t>q</a:t>
            </a:r>
            <a:r>
              <a:rPr lang="en-GB" dirty="0"/>
              <a:t>]</a:t>
            </a:r>
          </a:p>
        </p:txBody>
      </p:sp>
    </p:spTree>
    <p:extLst>
      <p:ext uri="{BB962C8B-B14F-4D97-AF65-F5344CB8AC3E}">
        <p14:creationId xmlns:p14="http://schemas.microsoft.com/office/powerpoint/2010/main" val="305359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59685621"/>
              </p:ext>
            </p:extLst>
          </p:nvPr>
        </p:nvGraphicFramePr>
        <p:xfrm>
          <a:off x="87765" y="197227"/>
          <a:ext cx="9444038" cy="6507163"/>
        </p:xfrm>
        <a:graphic>
          <a:graphicData uri="http://schemas.openxmlformats.org/presentationml/2006/ole">
            <mc:AlternateContent xmlns:mc="http://schemas.openxmlformats.org/markup-compatibility/2006">
              <mc:Choice xmlns:v="urn:schemas-microsoft-com:vml" Requires="v">
                <p:oleObj spid="_x0000_s3169" name="Document" r:id="rId7" imgW="8664936" imgH="5970736" progId="Word.Document.12">
                  <p:link updateAutomatic="1"/>
                </p:oleObj>
              </mc:Choice>
              <mc:Fallback>
                <p:oleObj name="Document" r:id="rId7" imgW="8664936" imgH="5970736" progId="Word.Document.12">
                  <p:link updateAutomatic="1"/>
                  <p:pic>
                    <p:nvPicPr>
                      <p:cNvPr id="0" name=""/>
                      <p:cNvPicPr/>
                      <p:nvPr/>
                    </p:nvPicPr>
                    <p:blipFill>
                      <a:blip r:embed="rId8"/>
                      <a:stretch>
                        <a:fillRect/>
                      </a:stretch>
                    </p:blipFill>
                    <p:spPr>
                      <a:xfrm>
                        <a:off x="87765" y="197227"/>
                        <a:ext cx="9444038" cy="6507163"/>
                      </a:xfrm>
                      <a:prstGeom prst="rect">
                        <a:avLst/>
                      </a:prstGeom>
                    </p:spPr>
                  </p:pic>
                </p:oleObj>
              </mc:Fallback>
            </mc:AlternateContent>
          </a:graphicData>
        </a:graphic>
      </p:graphicFrame>
      <p:sp>
        <p:nvSpPr>
          <p:cNvPr id="6"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3</a:t>
            </a:fld>
            <a:endParaRPr lang="en-US" sz="2400" dirty="0">
              <a:latin typeface="Arial" panose="020B0604020202020204" pitchFamily="34" charset="0"/>
              <a:cs typeface="Arial" panose="020B0604020202020204" pitchFamily="34" charset="0"/>
            </a:endParaRPr>
          </a:p>
        </p:txBody>
      </p:sp>
      <p:pic>
        <p:nvPicPr>
          <p:cNvPr id="10" name="2 chapterle 1 P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19644" y="609978"/>
            <a:ext cx="271463" cy="271463"/>
          </a:xfrm>
          <a:prstGeom prst="rect">
            <a:avLst/>
          </a:prstGeom>
        </p:spPr>
      </p:pic>
      <p:pic>
        <p:nvPicPr>
          <p:cNvPr id="11"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619644" y="197227"/>
            <a:ext cx="271463" cy="271463"/>
          </a:xfrm>
          <a:prstGeom prst="rect">
            <a:avLst/>
          </a:prstGeom>
        </p:spPr>
      </p:pic>
    </p:spTree>
    <p:extLst>
      <p:ext uri="{BB962C8B-B14F-4D97-AF65-F5344CB8AC3E}">
        <p14:creationId xmlns:p14="http://schemas.microsoft.com/office/powerpoint/2010/main" val="37655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01" fill="hold"/>
                                        <p:tgtEl>
                                          <p:spTgt spid="11"/>
                                        </p:tgtEl>
                                      </p:cBhvr>
                                    </p:cmd>
                                  </p:childTnLst>
                                </p:cTn>
                              </p:par>
                            </p:childTnLst>
                          </p:cTn>
                        </p:par>
                        <p:par>
                          <p:cTn id="7" fill="hold">
                            <p:stCondLst>
                              <p:cond delay="29701"/>
                            </p:stCondLst>
                            <p:childTnLst>
                              <p:par>
                                <p:cTn id="8" presetID="2" presetClass="mediacall" presetSubtype="0" fill="hold" nodeType="afterEffect">
                                  <p:stCondLst>
                                    <p:cond delay="0"/>
                                  </p:stCondLst>
                                  <p:childTnLst>
                                    <p:cmd type="call" cmd="togglePause">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feld 5"/>
          <p:cNvSpPr txBox="1"/>
          <p:nvPr/>
        </p:nvSpPr>
        <p:spPr>
          <a:xfrm>
            <a:off x="541867" y="421720"/>
            <a:ext cx="11177974" cy="452431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We left the topic of Drift (Random Genetic Drift). We do not consider Drift in the next step although honestly this is clearly a wrong move.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We start to talk about Selection. We ‘select’, this means we choose better ones (as parents for future generations or as direct end-product); the less good ones are not taken. Yet, we describe this as if the number of selected ones was so large that Drift can be ignored. This is just to separate the Population Genetic effects of Drift from the effects of Selection.</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But. </a:t>
            </a:r>
          </a:p>
          <a:p>
            <a:r>
              <a:rPr lang="en-GB" sz="2400" dirty="0">
                <a:latin typeface="Arial" panose="020B0604020202020204" pitchFamily="34" charset="0"/>
                <a:cs typeface="Arial" panose="020B0604020202020204" pitchFamily="34" charset="0"/>
              </a:rPr>
              <a:t>Bevor embarking into this topic, I have, being a German citizen, to invest an extra moment; to ponder the term ‚</a:t>
            </a:r>
            <a:r>
              <a:rPr lang="en-GB" sz="2400" i="1" dirty="0" err="1">
                <a:latin typeface="Arial" panose="020B0604020202020204" pitchFamily="34" charset="0"/>
                <a:cs typeface="Arial" panose="020B0604020202020204" pitchFamily="34" charset="0"/>
              </a:rPr>
              <a:t>Selektion</a:t>
            </a:r>
            <a:r>
              <a:rPr lang="en-GB" sz="2400" dirty="0">
                <a:latin typeface="Arial" panose="020B0604020202020204" pitchFamily="34" charset="0"/>
                <a:cs typeface="Arial" panose="020B0604020202020204" pitchFamily="34" charset="0"/>
              </a:rPr>
              <a:t>‘.</a:t>
            </a:r>
            <a:endParaRPr lang="en-GB" sz="3200" dirty="0">
              <a:solidFill>
                <a:schemeClr val="tx1">
                  <a:lumMod val="50000"/>
                  <a:lumOff val="50000"/>
                </a:schemeClr>
              </a:solidFill>
            </a:endParaRPr>
          </a:p>
        </p:txBody>
      </p:sp>
      <p:sp>
        <p:nvSpPr>
          <p:cNvPr id="8"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4</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509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9753" y="2949238"/>
            <a:ext cx="4631547" cy="34163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altLang="de-DE" dirty="0">
                <a:latin typeface="Arial" panose="020B0604020202020204" pitchFamily="34" charset="0"/>
                <a:cs typeface="Arial" panose="020B0604020202020204" pitchFamily="34" charset="0"/>
              </a:rPr>
              <a:t>In later phases (1941 – 1945) of the so-called Third Reich, Nazi-Germany killed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a number of 5.7 to 6.3 millions Jewish citizens (in addition to Sinti, Roma and others). </a:t>
            </a:r>
          </a:p>
          <a:p>
            <a:endParaRPr lang="en-GB" altLang="de-DE" dirty="0">
              <a:latin typeface="Arial" panose="020B0604020202020204" pitchFamily="34" charset="0"/>
              <a:cs typeface="Arial" panose="020B0604020202020204" pitchFamily="34" charset="0"/>
            </a:endParaRPr>
          </a:p>
          <a:p>
            <a:r>
              <a:rPr lang="en-GB" altLang="de-DE" dirty="0">
                <a:latin typeface="Arial" panose="020B0604020202020204" pitchFamily="34" charset="0"/>
                <a:cs typeface="Arial" panose="020B0604020202020204" pitchFamily="34" charset="0"/>
              </a:rPr>
              <a:t>Auschwitz in (occupied) Poland was a main place of the Holocaust (mass-extermination of people).</a:t>
            </a:r>
          </a:p>
          <a:p>
            <a:endParaRPr lang="de-DE" altLang="de-DE" dirty="0">
              <a:latin typeface="Arial" panose="020B0604020202020204" pitchFamily="34" charset="0"/>
              <a:cs typeface="Arial" panose="020B0604020202020204" pitchFamily="34" charset="0"/>
            </a:endParaRPr>
          </a:p>
          <a:p>
            <a:r>
              <a:rPr lang="de-DE" altLang="de-DE" dirty="0">
                <a:latin typeface="Arial" panose="020B0604020202020204" pitchFamily="34" charset="0"/>
                <a:cs typeface="Arial" panose="020B0604020202020204" pitchFamily="34" charset="0"/>
              </a:rPr>
              <a:t>Other </a:t>
            </a:r>
            <a:r>
              <a:rPr lang="en-GB" altLang="de-DE" dirty="0">
                <a:latin typeface="Arial" panose="020B0604020202020204" pitchFamily="34" charset="0"/>
                <a:cs typeface="Arial" panose="020B0604020202020204" pitchFamily="34" charset="0"/>
              </a:rPr>
              <a:t>such places were </a:t>
            </a:r>
            <a:r>
              <a:rPr lang="en-GB" altLang="de-DE" dirty="0" err="1">
                <a:latin typeface="Arial" panose="020B0604020202020204" pitchFamily="34" charset="0"/>
                <a:cs typeface="Arial" panose="020B0604020202020204" pitchFamily="34" charset="0"/>
              </a:rPr>
              <a:t>Sobibor</a:t>
            </a:r>
            <a:r>
              <a:rPr lang="en-GB" altLang="de-DE" dirty="0">
                <a:latin typeface="Arial" panose="020B0604020202020204" pitchFamily="34" charset="0"/>
                <a:cs typeface="Arial" panose="020B0604020202020204" pitchFamily="34" charset="0"/>
              </a:rPr>
              <a:t>, Treblinka, </a:t>
            </a:r>
            <a:r>
              <a:rPr lang="en-GB" altLang="de-DE" dirty="0" err="1">
                <a:latin typeface="Arial" panose="020B0604020202020204" pitchFamily="34" charset="0"/>
                <a:cs typeface="Arial" panose="020B0604020202020204" pitchFamily="34" charset="0"/>
              </a:rPr>
              <a:t>Majdanek</a:t>
            </a:r>
            <a:r>
              <a:rPr lang="en-GB" altLang="de-DE" dirty="0">
                <a:latin typeface="Arial" panose="020B0604020202020204" pitchFamily="34" charset="0"/>
                <a:cs typeface="Arial" panose="020B0604020202020204" pitchFamily="34" charset="0"/>
              </a:rPr>
              <a:t>, </a:t>
            </a:r>
            <a:r>
              <a:rPr lang="en-GB" altLang="de-DE" dirty="0" err="1">
                <a:latin typeface="Arial" panose="020B0604020202020204" pitchFamily="34" charset="0"/>
                <a:cs typeface="Arial" panose="020B0604020202020204" pitchFamily="34" charset="0"/>
              </a:rPr>
              <a:t>Belzec</a:t>
            </a:r>
            <a:r>
              <a:rPr lang="en-GB" altLang="de-DE" dirty="0">
                <a:latin typeface="Arial" panose="020B0604020202020204" pitchFamily="34" charset="0"/>
                <a:cs typeface="Arial" panose="020B0604020202020204" pitchFamily="34" charset="0"/>
              </a:rPr>
              <a:t>. </a:t>
            </a:r>
            <a:endParaRPr lang="en-GB" dirty="0"/>
          </a:p>
        </p:txBody>
      </p:sp>
      <p:sp>
        <p:nvSpPr>
          <p:cNvPr id="29" name="Textfeld 4"/>
          <p:cNvSpPr txBox="1">
            <a:spLocks noChangeArrowheads="1"/>
          </p:cNvSpPr>
          <p:nvPr/>
        </p:nvSpPr>
        <p:spPr bwMode="auto">
          <a:xfrm>
            <a:off x="1" y="18522"/>
            <a:ext cx="12087224" cy="1200329"/>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de-DE" sz="2400" dirty="0">
                <a:solidFill>
                  <a:srgbClr val="0000FF"/>
                </a:solidFill>
                <a:latin typeface="Arial" panose="020B0604020202020204" pitchFamily="34" charset="0"/>
                <a:cs typeface="Arial" panose="020B0604020202020204" pitchFamily="34" charset="0"/>
              </a:rPr>
              <a:t>Queueing to be </a:t>
            </a:r>
            <a:r>
              <a:rPr lang="en-GB" altLang="de-DE" sz="2400" dirty="0">
                <a:solidFill>
                  <a:srgbClr val="FF0000"/>
                </a:solidFill>
                <a:latin typeface="Arial" panose="020B0604020202020204" pitchFamily="34" charset="0"/>
                <a:cs typeface="Arial" panose="020B0604020202020204" pitchFamily="34" charset="0"/>
              </a:rPr>
              <a:t>selected</a:t>
            </a:r>
            <a:r>
              <a:rPr lang="en-GB" altLang="de-DE" sz="2400" dirty="0">
                <a:latin typeface="Arial" panose="020B0604020202020204" pitchFamily="34" charset="0"/>
                <a:cs typeface="Arial" panose="020B0604020202020204" pitchFamily="34" charset="0"/>
              </a:rPr>
              <a:t>.         People were separated in two groups: (1)  work in concentration camps                        or (2) die in gas chamber. </a:t>
            </a:r>
            <a:br>
              <a:rPr lang="en-GB" altLang="de-DE" sz="2400" dirty="0">
                <a:latin typeface="Arial" panose="020B0604020202020204" pitchFamily="34" charset="0"/>
                <a:cs typeface="Arial" panose="020B0604020202020204" pitchFamily="34" charset="0"/>
              </a:rPr>
            </a:br>
            <a:r>
              <a:rPr lang="en-GB" altLang="de-DE" sz="2400" dirty="0">
                <a:latin typeface="Arial" panose="020B0604020202020204" pitchFamily="34" charset="0"/>
                <a:cs typeface="Arial" panose="020B0604020202020204" pitchFamily="34" charset="0"/>
              </a:rPr>
              <a:t>Mind: </a:t>
            </a:r>
            <a:r>
              <a:rPr lang="en-GB" altLang="de-DE" sz="2400" dirty="0">
                <a:solidFill>
                  <a:srgbClr val="FF0000"/>
                </a:solidFill>
                <a:latin typeface="Arial" panose="020B0604020202020204" pitchFamily="34" charset="0"/>
                <a:cs typeface="Arial" panose="020B0604020202020204" pitchFamily="34" charset="0"/>
              </a:rPr>
              <a:t>This</a:t>
            </a:r>
            <a:r>
              <a:rPr lang="en-GB" altLang="de-DE" sz="2400" dirty="0">
                <a:latin typeface="Arial" panose="020B0604020202020204" pitchFamily="34" charset="0"/>
                <a:cs typeface="Arial" panose="020B0604020202020204" pitchFamily="34" charset="0"/>
              </a:rPr>
              <a:t> is a major meaning and connotation of the word ‘</a:t>
            </a:r>
            <a:r>
              <a:rPr lang="en-GB" altLang="de-DE" sz="2400" dirty="0">
                <a:solidFill>
                  <a:srgbClr val="FF0000"/>
                </a:solidFill>
                <a:latin typeface="Arial" panose="020B0604020202020204" pitchFamily="34" charset="0"/>
                <a:cs typeface="Arial" panose="020B0604020202020204" pitchFamily="34" charset="0"/>
              </a:rPr>
              <a:t>selection</a:t>
            </a:r>
            <a:r>
              <a:rPr lang="en-GB" altLang="de-DE" sz="2400" dirty="0">
                <a:latin typeface="Arial" panose="020B0604020202020204" pitchFamily="34" charset="0"/>
                <a:cs typeface="Arial" panose="020B0604020202020204" pitchFamily="34" charset="0"/>
              </a:rPr>
              <a:t>’. </a:t>
            </a:r>
            <a:endParaRPr lang="en-GB" altLang="de-DE" sz="2400" dirty="0"/>
          </a:p>
        </p:txBody>
      </p:sp>
      <p:pic>
        <p:nvPicPr>
          <p:cNvPr id="10"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444" y="1272204"/>
            <a:ext cx="7298781" cy="5040000"/>
          </a:xfrm>
          <a:prstGeom prst="rect">
            <a:avLst/>
          </a:prstGeom>
          <a:ln w="38100">
            <a:solidFill>
              <a:schemeClr val="tx1"/>
            </a:solidFill>
          </a:ln>
          <a:effectLst>
            <a:outerShdw blurRad="50800" dist="38100" dir="2700000" algn="tl" rotWithShape="0">
              <a:prstClr val="black">
                <a:alpha val="40000"/>
              </a:prstClr>
            </a:outerShdw>
          </a:effectLst>
        </p:spPr>
      </p:pic>
      <p:sp>
        <p:nvSpPr>
          <p:cNvPr id="11" name="Textfeld 1"/>
          <p:cNvSpPr txBox="1"/>
          <p:nvPr/>
        </p:nvSpPr>
        <p:spPr>
          <a:xfrm>
            <a:off x="7826347" y="3760374"/>
            <a:ext cx="1344176" cy="369332"/>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lstStyle>
          <a:p>
            <a:r>
              <a:rPr lang="de-DE" dirty="0"/>
              <a:t>Auschwitz</a:t>
            </a:r>
            <a:endParaRPr lang="en-US" dirty="0"/>
          </a:p>
        </p:txBody>
      </p:sp>
      <p:sp>
        <p:nvSpPr>
          <p:cNvPr id="16" name="Freeform 15"/>
          <p:cNvSpPr/>
          <p:nvPr/>
        </p:nvSpPr>
        <p:spPr>
          <a:xfrm>
            <a:off x="914400" y="1681018"/>
            <a:ext cx="7703127" cy="1999673"/>
          </a:xfrm>
          <a:custGeom>
            <a:avLst/>
            <a:gdLst>
              <a:gd name="connsiteX0" fmla="*/ 0 w 7703127"/>
              <a:gd name="connsiteY0" fmla="*/ 0 h 1999673"/>
              <a:gd name="connsiteX1" fmla="*/ 1921164 w 7703127"/>
              <a:gd name="connsiteY1" fmla="*/ 272473 h 1999673"/>
              <a:gd name="connsiteX2" fmla="*/ 5906655 w 7703127"/>
              <a:gd name="connsiteY2" fmla="*/ 591127 h 1999673"/>
              <a:gd name="connsiteX3" fmla="*/ 7518400 w 7703127"/>
              <a:gd name="connsiteY3" fmla="*/ 1681018 h 1999673"/>
              <a:gd name="connsiteX4" fmla="*/ 7703127 w 7703127"/>
              <a:gd name="connsiteY4" fmla="*/ 1999673 h 1999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3127" h="1999673">
                <a:moveTo>
                  <a:pt x="0" y="0"/>
                </a:moveTo>
                <a:lnTo>
                  <a:pt x="1921164" y="272473"/>
                </a:lnTo>
                <a:lnTo>
                  <a:pt x="5906655" y="591127"/>
                </a:lnTo>
                <a:lnTo>
                  <a:pt x="7518400" y="1681018"/>
                </a:lnTo>
                <a:lnTo>
                  <a:pt x="7703127" y="1999673"/>
                </a:ln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06902" y="1861754"/>
            <a:ext cx="123767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a:solidFill>
                  <a:srgbClr val="0000FF"/>
                </a:solidFill>
              </a:rPr>
              <a:t>Göttingen</a:t>
            </a:r>
            <a:endParaRPr lang="en-GB" dirty="0">
              <a:solidFill>
                <a:srgbClr val="0000FF"/>
              </a:solidFill>
            </a:endParaRPr>
          </a:p>
        </p:txBody>
      </p:sp>
      <p:sp>
        <p:nvSpPr>
          <p:cNvPr id="18" name="Oval 17"/>
          <p:cNvSpPr/>
          <p:nvPr/>
        </p:nvSpPr>
        <p:spPr>
          <a:xfrm>
            <a:off x="793486" y="1577109"/>
            <a:ext cx="221672" cy="207818"/>
          </a:xfrm>
          <a:prstGeom prst="ellipse">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F"/>
              </a:solidFill>
            </a:endParaRPr>
          </a:p>
        </p:txBody>
      </p:sp>
      <p:sp>
        <p:nvSpPr>
          <p:cNvPr id="19" name="Oval 18"/>
          <p:cNvSpPr/>
          <p:nvPr/>
        </p:nvSpPr>
        <p:spPr>
          <a:xfrm>
            <a:off x="2811632" y="1885441"/>
            <a:ext cx="221672" cy="207818"/>
          </a:xfrm>
          <a:prstGeom prst="ellipse">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F"/>
              </a:solidFill>
            </a:endParaRPr>
          </a:p>
        </p:txBody>
      </p:sp>
      <p:sp>
        <p:nvSpPr>
          <p:cNvPr id="20" name="Oval 19"/>
          <p:cNvSpPr/>
          <p:nvPr/>
        </p:nvSpPr>
        <p:spPr>
          <a:xfrm>
            <a:off x="3712266" y="291096"/>
            <a:ext cx="221672" cy="207818"/>
          </a:xfrm>
          <a:prstGeom prst="ellipse">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F"/>
              </a:solidFill>
            </a:endParaRPr>
          </a:p>
        </p:txBody>
      </p:sp>
      <p:sp>
        <p:nvSpPr>
          <p:cNvPr id="21" name="Oval 20"/>
          <p:cNvSpPr/>
          <p:nvPr/>
        </p:nvSpPr>
        <p:spPr>
          <a:xfrm>
            <a:off x="4570464" y="3518055"/>
            <a:ext cx="221672" cy="207818"/>
          </a:xfrm>
          <a:prstGeom prst="ellipse">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F"/>
              </a:solidFill>
            </a:endParaRPr>
          </a:p>
        </p:txBody>
      </p:sp>
      <p:sp>
        <p:nvSpPr>
          <p:cNvPr id="22" name="Oval 21"/>
          <p:cNvSpPr/>
          <p:nvPr/>
        </p:nvSpPr>
        <p:spPr>
          <a:xfrm>
            <a:off x="6727059" y="2166133"/>
            <a:ext cx="221672" cy="207818"/>
          </a:xfrm>
          <a:prstGeom prst="ellipse">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F"/>
              </a:solidFill>
            </a:endParaRPr>
          </a:p>
        </p:txBody>
      </p:sp>
      <p:sp>
        <p:nvSpPr>
          <p:cNvPr id="23" name="Oval 22"/>
          <p:cNvSpPr/>
          <p:nvPr/>
        </p:nvSpPr>
        <p:spPr>
          <a:xfrm>
            <a:off x="8488210" y="3518762"/>
            <a:ext cx="221672" cy="207818"/>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303632" y="2119266"/>
            <a:ext cx="123767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a:solidFill>
                  <a:srgbClr val="0000FF"/>
                </a:solidFill>
              </a:rPr>
              <a:t>Leipzig</a:t>
            </a:r>
            <a:endParaRPr lang="en-GB" dirty="0">
              <a:solidFill>
                <a:srgbClr val="0000FF"/>
              </a:solidFill>
            </a:endParaRPr>
          </a:p>
        </p:txBody>
      </p:sp>
      <p:sp>
        <p:nvSpPr>
          <p:cNvPr id="25" name="TextBox 24"/>
          <p:cNvSpPr txBox="1"/>
          <p:nvPr/>
        </p:nvSpPr>
        <p:spPr>
          <a:xfrm>
            <a:off x="6329895" y="1749934"/>
            <a:ext cx="123767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a:solidFill>
                  <a:srgbClr val="0000FF"/>
                </a:solidFill>
              </a:rPr>
              <a:t>Breslau</a:t>
            </a:r>
            <a:endParaRPr lang="en-GB" dirty="0">
              <a:solidFill>
                <a:srgbClr val="0000FF"/>
              </a:solidFill>
            </a:endParaRPr>
          </a:p>
        </p:txBody>
      </p:sp>
      <p:sp>
        <p:nvSpPr>
          <p:cNvPr id="26" name="TextBox 25"/>
          <p:cNvSpPr txBox="1"/>
          <p:nvPr/>
        </p:nvSpPr>
        <p:spPr>
          <a:xfrm>
            <a:off x="3224668" y="503965"/>
            <a:ext cx="123767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a:solidFill>
                  <a:srgbClr val="0000FF"/>
                </a:solidFill>
              </a:rPr>
              <a:t>Berlin</a:t>
            </a:r>
            <a:endParaRPr lang="en-GB" dirty="0">
              <a:solidFill>
                <a:srgbClr val="0000FF"/>
              </a:solidFill>
            </a:endParaRPr>
          </a:p>
        </p:txBody>
      </p:sp>
      <p:sp>
        <p:nvSpPr>
          <p:cNvPr id="27" name="TextBox 26"/>
          <p:cNvSpPr txBox="1"/>
          <p:nvPr/>
        </p:nvSpPr>
        <p:spPr>
          <a:xfrm>
            <a:off x="4462339" y="3124220"/>
            <a:ext cx="862913"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a:solidFill>
                  <a:srgbClr val="0000FF"/>
                </a:solidFill>
              </a:rPr>
              <a:t>Prague</a:t>
            </a:r>
            <a:endParaRPr lang="en-GB" dirty="0">
              <a:solidFill>
                <a:srgbClr val="0000FF"/>
              </a:solidFill>
            </a:endParaRPr>
          </a:p>
        </p:txBody>
      </p:sp>
      <p:sp>
        <p:nvSpPr>
          <p:cNvPr id="28" name="TextBox 27"/>
          <p:cNvSpPr txBox="1"/>
          <p:nvPr/>
        </p:nvSpPr>
        <p:spPr>
          <a:xfrm rot="183832">
            <a:off x="4239981" y="1697200"/>
            <a:ext cx="123767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a:solidFill>
                  <a:srgbClr val="0000FF"/>
                </a:solidFill>
              </a:rPr>
              <a:t>750km</a:t>
            </a:r>
            <a:endParaRPr lang="en-GB" dirty="0">
              <a:solidFill>
                <a:srgbClr val="0000FF"/>
              </a:solidFill>
            </a:endParaRPr>
          </a:p>
        </p:txBody>
      </p:sp>
      <p:sp>
        <p:nvSpPr>
          <p:cNvPr id="31" name="Right Triangle 30"/>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5</a:t>
            </a:fld>
            <a:endParaRPr lang="en-US" sz="24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4CEDDA7-2A00-4F2E-A576-79A7D9724EF3}"/>
              </a:ext>
            </a:extLst>
          </p:cNvPr>
          <p:cNvSpPr txBox="1"/>
          <p:nvPr/>
        </p:nvSpPr>
        <p:spPr>
          <a:xfrm>
            <a:off x="8704557" y="5634885"/>
            <a:ext cx="3364753" cy="646331"/>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r"/>
            <a:r>
              <a:rPr lang="en-GB" dirty="0">
                <a:latin typeface="Arial" panose="020B0604020202020204" pitchFamily="34" charset="0"/>
                <a:cs typeface="Arial" panose="020B0604020202020204" pitchFamily="34" charset="0"/>
              </a:rPr>
              <a:t>https://commons.wikimedia.org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90622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14166" y="6164268"/>
            <a:ext cx="271463" cy="271463"/>
          </a:xfrm>
          <a:prstGeom prst="rect">
            <a:avLst/>
          </a:prstGeom>
        </p:spPr>
      </p:pic>
      <p:sp>
        <p:nvSpPr>
          <p:cNvPr id="3"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 name="Textfeld 5"/>
          <p:cNvSpPr txBox="1"/>
          <p:nvPr/>
        </p:nvSpPr>
        <p:spPr>
          <a:xfrm>
            <a:off x="477215" y="293246"/>
            <a:ext cx="11177974" cy="5262979"/>
          </a:xfrm>
          <a:prstGeom prst="rect">
            <a:avLst/>
          </a:prstGeom>
          <a:noFill/>
        </p:spPr>
        <p:txBody>
          <a:bodyPr wrap="square" rtlCol="0">
            <a:spAutoFit/>
          </a:bodyPr>
          <a:lstStyle/>
          <a:p>
            <a:r>
              <a:rPr lang="en-GB" sz="2400" dirty="0">
                <a:solidFill>
                  <a:srgbClr val="0000CC"/>
                </a:solidFill>
                <a:latin typeface="Arial" panose="020B0604020202020204" pitchFamily="34" charset="0"/>
                <a:cs typeface="Arial" panose="020B0604020202020204" pitchFamily="34" charset="0"/>
              </a:rPr>
              <a:t>Here</a:t>
            </a:r>
            <a:r>
              <a:rPr lang="en-GB" sz="2400" dirty="0">
                <a:latin typeface="Arial" panose="020B0604020202020204" pitchFamily="34" charset="0"/>
                <a:cs typeface="Arial" panose="020B0604020202020204" pitchFamily="34" charset="0"/>
              </a:rPr>
              <a:t>, with focus on </a:t>
            </a:r>
            <a:r>
              <a:rPr lang="en-GB" sz="2400" dirty="0">
                <a:solidFill>
                  <a:srgbClr val="0000CC"/>
                </a:solidFill>
                <a:latin typeface="Arial" panose="020B0604020202020204" pitchFamily="34" charset="0"/>
                <a:cs typeface="Arial" panose="020B0604020202020204" pitchFamily="34" charset="0"/>
              </a:rPr>
              <a:t>Plant Breeding </a:t>
            </a:r>
            <a:r>
              <a:rPr lang="en-GB" sz="2400" dirty="0">
                <a:latin typeface="Arial" panose="020B0604020202020204" pitchFamily="34" charset="0"/>
                <a:cs typeface="Arial" panose="020B0604020202020204" pitchFamily="34" charset="0"/>
              </a:rPr>
              <a:t>and </a:t>
            </a:r>
            <a:r>
              <a:rPr lang="en-GB" sz="2400" dirty="0">
                <a:solidFill>
                  <a:srgbClr val="0000CC"/>
                </a:solidFill>
                <a:latin typeface="Arial" panose="020B0604020202020204" pitchFamily="34" charset="0"/>
                <a:cs typeface="Arial" panose="020B0604020202020204" pitchFamily="34" charset="0"/>
              </a:rPr>
              <a:t>Applied Genetics</a:t>
            </a:r>
            <a:r>
              <a:rPr lang="en-GB" sz="2400" dirty="0">
                <a:latin typeface="Arial" panose="020B0604020202020204" pitchFamily="34" charset="0"/>
                <a:cs typeface="Arial" panose="020B0604020202020204" pitchFamily="34" charset="0"/>
              </a:rPr>
              <a:t>, we focus on Selection to describe a natural (evolution) and human-made (domestication and breeding) phenomenon in plant species (and animals or fungi). </a:t>
            </a:r>
          </a:p>
          <a:p>
            <a:endParaRPr lang="en-GB" sz="2400" dirty="0">
              <a:solidFill>
                <a:schemeClr val="tx1">
                  <a:lumMod val="50000"/>
                  <a:lumOff val="50000"/>
                </a:schemeClr>
              </a:solidFill>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As soon as we have genetic diversity (genetic polymorphism) for a trait, say for </a:t>
            </a:r>
            <a:r>
              <a:rPr lang="en-GB" sz="2400" dirty="0">
                <a:solidFill>
                  <a:srgbClr val="0000FF"/>
                </a:solidFill>
                <a:latin typeface="Arial" panose="020B0604020202020204" pitchFamily="34" charset="0"/>
                <a:cs typeface="Arial" panose="020B0604020202020204" pitchFamily="34" charset="0"/>
              </a:rPr>
              <a:t>flowering time</a:t>
            </a:r>
            <a:r>
              <a:rPr lang="en-GB" sz="2400" dirty="0">
                <a:latin typeface="Arial" panose="020B0604020202020204" pitchFamily="34" charset="0"/>
                <a:cs typeface="Arial" panose="020B0604020202020204" pitchFamily="34" charset="0"/>
              </a:rPr>
              <a:t>; and if a specific level of expression of such trait is preferred (</a:t>
            </a:r>
            <a:r>
              <a:rPr lang="en-GB" sz="2400" dirty="0">
                <a:solidFill>
                  <a:schemeClr val="tx1">
                    <a:lumMod val="50000"/>
                    <a:lumOff val="50000"/>
                  </a:schemeClr>
                </a:solidFill>
                <a:latin typeface="Arial" panose="020B0604020202020204" pitchFamily="34" charset="0"/>
                <a:cs typeface="Arial" panose="020B0604020202020204" pitchFamily="34" charset="0"/>
              </a:rPr>
              <a:t>and trait differences are to some extent inherited</a:t>
            </a:r>
            <a:r>
              <a:rPr lang="en-GB" sz="2400" dirty="0">
                <a:latin typeface="Arial" panose="020B0604020202020204" pitchFamily="34" charset="0"/>
                <a:cs typeface="Arial" panose="020B0604020202020204" pitchFamily="34" charset="0"/>
              </a:rPr>
              <a:t>) … if ‚we‘ or nature thus prefer say the earlier flowering plants, </a:t>
            </a:r>
            <a:r>
              <a:rPr lang="en-GB" sz="2400" u="sng" dirty="0">
                <a:latin typeface="Arial" panose="020B0604020202020204" pitchFamily="34" charset="0"/>
                <a:cs typeface="Arial" panose="020B0604020202020204" pitchFamily="34" charset="0"/>
              </a:rPr>
              <a:t>then</a:t>
            </a:r>
            <a:r>
              <a:rPr lang="en-GB" sz="2400" dirty="0">
                <a:latin typeface="Arial" panose="020B0604020202020204" pitchFamily="34" charset="0"/>
                <a:cs typeface="Arial" panose="020B0604020202020204" pitchFamily="34" charset="0"/>
              </a:rPr>
              <a:t> we increase the frequency of acceleration-alleles and decrease the frequency of retardation-alleles.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selected ones are the ones we take, the others are ‘culled’ or ‘discarded’ or not-selected.  Whether the selected ones are perennial clones and used and propagated as such, or whether their sexual offspring is used ... in the first moment this is not relevant. The first step is just the </a:t>
            </a:r>
            <a:r>
              <a:rPr lang="en-GB" sz="2400" dirty="0">
                <a:solidFill>
                  <a:srgbClr val="0000FF"/>
                </a:solidFill>
                <a:latin typeface="Arial" panose="020B0604020202020204" pitchFamily="34" charset="0"/>
                <a:cs typeface="Arial" panose="020B0604020202020204" pitchFamily="34" charset="0"/>
              </a:rPr>
              <a:t>selection</a:t>
            </a:r>
            <a:r>
              <a:rPr lang="en-GB" sz="2400" dirty="0">
                <a:latin typeface="Arial" panose="020B0604020202020204" pitchFamily="34" charset="0"/>
                <a:cs typeface="Arial" panose="020B0604020202020204" pitchFamily="34" charset="0"/>
              </a:rPr>
              <a:t>: ‘take or don’t’.</a:t>
            </a:r>
            <a:endParaRPr lang="en-GB" sz="3200" dirty="0"/>
          </a:p>
        </p:txBody>
      </p:sp>
      <p:sp>
        <p:nvSpPr>
          <p:cNvPr id="5" name="Textfeld 5"/>
          <p:cNvSpPr txBox="1"/>
          <p:nvPr/>
        </p:nvSpPr>
        <p:spPr>
          <a:xfrm>
            <a:off x="11679765" y="29546"/>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6</a:t>
            </a:fld>
            <a:endParaRPr lang="en-GB" sz="2400" dirty="0">
              <a:latin typeface="Arial" panose="020B0604020202020204" pitchFamily="34" charset="0"/>
              <a:cs typeface="Arial" panose="020B0604020202020204" pitchFamily="34" charset="0"/>
            </a:endParaRPr>
          </a:p>
        </p:txBody>
      </p:sp>
      <p:sp>
        <p:nvSpPr>
          <p:cNvPr id="2" name="TextBox 1"/>
          <p:cNvSpPr txBox="1"/>
          <p:nvPr/>
        </p:nvSpPr>
        <p:spPr>
          <a:xfrm>
            <a:off x="72000" y="5877749"/>
            <a:ext cx="11963973" cy="92333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The selected ones (plants, animals) are the ones that survive? Rarely (perhaps selected forest trees ‘survive’). Selected animals are usually also processed, used as meat, they also go to the slaughterhouse. Only later than the others, after they have been used for breeding (phenotyping, genotyping, offspring. Indeed, Lisa).</a:t>
            </a:r>
          </a:p>
        </p:txBody>
      </p:sp>
    </p:spTree>
    <p:extLst>
      <p:ext uri="{BB962C8B-B14F-4D97-AF65-F5344CB8AC3E}">
        <p14:creationId xmlns:p14="http://schemas.microsoft.com/office/powerpoint/2010/main" val="250905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extfeld 326"/>
          <p:cNvSpPr txBox="1"/>
          <p:nvPr/>
        </p:nvSpPr>
        <p:spPr>
          <a:xfrm>
            <a:off x="2406" y="49361"/>
            <a:ext cx="1218718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Selection. Probably in the first millenniums such selection was mainly female work.</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7527" y="137534"/>
            <a:ext cx="271463" cy="271463"/>
          </a:xfrm>
          <a:prstGeom prst="rect">
            <a:avLst/>
          </a:prstGeom>
        </p:spPr>
      </p:pic>
      <p:sp>
        <p:nvSpPr>
          <p:cNvPr id="2" name="Textfeld 1"/>
          <p:cNvSpPr txBox="1"/>
          <p:nvPr/>
        </p:nvSpPr>
        <p:spPr>
          <a:xfrm>
            <a:off x="11523907" y="6367405"/>
            <a:ext cx="665687" cy="461665"/>
          </a:xfrm>
          <a:prstGeom prst="rect">
            <a:avLst/>
          </a:prstGeom>
          <a:noFill/>
        </p:spPr>
        <p:txBody>
          <a:bodyPr wrap="square" rtlCol="0">
            <a:spAutoFit/>
          </a:bodyPr>
          <a:lstStyle/>
          <a:p>
            <a:fld id="{5B255CE3-06F4-4E80-85AD-A0878CDD5C50}" type="slidenum">
              <a:rPr lang="en-US" sz="2400"/>
              <a:t>7</a:t>
            </a:fld>
            <a:endParaRPr lang="en-US" sz="2400" dirty="0"/>
          </a:p>
        </p:txBody>
      </p:sp>
      <p:sp>
        <p:nvSpPr>
          <p:cNvPr id="3" name="Textfeld 2"/>
          <p:cNvSpPr txBox="1"/>
          <p:nvPr/>
        </p:nvSpPr>
        <p:spPr>
          <a:xfrm>
            <a:off x="59266" y="1073493"/>
            <a:ext cx="11618261" cy="92333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i="1" dirty="0" err="1">
                <a:latin typeface="Arial" panose="020B0604020202020204" pitchFamily="34" charset="0"/>
                <a:cs typeface="Arial" panose="020B0604020202020204" pitchFamily="34" charset="0"/>
              </a:rPr>
              <a:t>Vöglein</a:t>
            </a:r>
            <a:r>
              <a:rPr lang="en-US" i="1" dirty="0">
                <a:latin typeface="Arial" panose="020B0604020202020204" pitchFamily="34" charset="0"/>
                <a:cs typeface="Arial" panose="020B0604020202020204" pitchFamily="34" charset="0"/>
              </a:rPr>
              <a:t>: Die </a:t>
            </a:r>
            <a:r>
              <a:rPr lang="en-US" i="1" dirty="0" err="1">
                <a:latin typeface="Arial" panose="020B0604020202020204" pitchFamily="34" charset="0"/>
                <a:cs typeface="Arial" panose="020B0604020202020204" pitchFamily="34" charset="0"/>
              </a:rPr>
              <a:t>Guten</a:t>
            </a:r>
            <a:r>
              <a:rPr lang="en-US" i="1" dirty="0">
                <a:latin typeface="Arial" panose="020B0604020202020204" pitchFamily="34" charset="0"/>
                <a:cs typeface="Arial" panose="020B0604020202020204" pitchFamily="34" charset="0"/>
              </a:rPr>
              <a:t> ins </a:t>
            </a:r>
            <a:r>
              <a:rPr lang="en-US" i="1" dirty="0" err="1">
                <a:latin typeface="Arial" panose="020B0604020202020204" pitchFamily="34" charset="0"/>
                <a:cs typeface="Arial" panose="020B0604020202020204" pitchFamily="34" charset="0"/>
              </a:rPr>
              <a:t>Töpfchen</a:t>
            </a:r>
            <a:r>
              <a:rPr lang="en-US" i="1" dirty="0">
                <a:latin typeface="Arial" panose="020B0604020202020204" pitchFamily="34" charset="0"/>
                <a:cs typeface="Arial" panose="020B0604020202020204" pitchFamily="34" charset="0"/>
              </a:rPr>
              <a:t>, die </a:t>
            </a:r>
            <a:r>
              <a:rPr lang="en-US" i="1" dirty="0" err="1">
                <a:latin typeface="Arial" panose="020B0604020202020204" pitchFamily="34" charset="0"/>
                <a:cs typeface="Arial" panose="020B0604020202020204" pitchFamily="34" charset="0"/>
              </a:rPr>
              <a:t>Schlechten</a:t>
            </a:r>
            <a:r>
              <a:rPr lang="en-US" i="1" dirty="0">
                <a:latin typeface="Arial" panose="020B0604020202020204" pitchFamily="34" charset="0"/>
                <a:cs typeface="Arial" panose="020B0604020202020204" pitchFamily="34" charset="0"/>
              </a:rPr>
              <a:t> ins </a:t>
            </a:r>
            <a:r>
              <a:rPr lang="en-US" i="1" dirty="0" err="1">
                <a:latin typeface="Arial" panose="020B0604020202020204" pitchFamily="34" charset="0"/>
                <a:cs typeface="Arial" panose="020B0604020202020204" pitchFamily="34" charset="0"/>
              </a:rPr>
              <a:t>Kröpfchen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Aschenputtel</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Grimms</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Märchen</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Dear birds: The good ones go into the pot, the bad ones go into your goiter. Cinderella. </a:t>
            </a:r>
            <a:r>
              <a:rPr lang="en-US" dirty="0" err="1">
                <a:latin typeface="Arial" panose="020B0604020202020204" pitchFamily="34" charset="0"/>
                <a:cs typeface="Arial" panose="020B0604020202020204" pitchFamily="34" charset="0"/>
              </a:rPr>
              <a:t>Grimms</a:t>
            </a:r>
            <a:r>
              <a:rPr lang="en-US" dirty="0">
                <a:latin typeface="Arial" panose="020B0604020202020204" pitchFamily="34" charset="0"/>
                <a:cs typeface="Arial" panose="020B0604020202020204" pitchFamily="34" charset="0"/>
              </a:rPr>
              <a:t>’ fairy tales.</a:t>
            </a:r>
            <a:endParaRPr lang="en-GB" dirty="0">
              <a:latin typeface="Arial" panose="020B0604020202020204" pitchFamily="34" charset="0"/>
              <a:cs typeface="Arial" panose="020B0604020202020204" pitchFamily="34" charset="0"/>
            </a:endParaRPr>
          </a:p>
        </p:txBody>
      </p:sp>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7467" y="3746499"/>
            <a:ext cx="3670060" cy="269790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5355" y="3746499"/>
            <a:ext cx="3688906" cy="270768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7</a:t>
            </a:fld>
            <a:endParaRPr lang="en-US" sz="2400" dirty="0">
              <a:latin typeface="Arial" panose="020B0604020202020204" pitchFamily="34" charset="0"/>
              <a:cs typeface="Arial" panose="020B0604020202020204" pitchFamily="34" charset="0"/>
            </a:endParaRPr>
          </a:p>
        </p:txBody>
      </p:sp>
      <p:sp>
        <p:nvSpPr>
          <p:cNvPr id="12" name="Textfeld 2"/>
          <p:cNvSpPr txBox="1"/>
          <p:nvPr/>
        </p:nvSpPr>
        <p:spPr>
          <a:xfrm>
            <a:off x="59265" y="2337902"/>
            <a:ext cx="11618261"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Surely a sample of the good ones was used for sowing the next season, while the bad ones were eaten by the helpers, by the birds.</a:t>
            </a:r>
          </a:p>
        </p:txBody>
      </p:sp>
      <p:pic>
        <p:nvPicPr>
          <p:cNvPr id="7" name="Picture 6"/>
          <p:cNvPicPr>
            <a:picLocks noChangeAspect="1"/>
          </p:cNvPicPr>
          <p:nvPr/>
        </p:nvPicPr>
        <p:blipFill>
          <a:blip r:embed="rId7"/>
          <a:stretch>
            <a:fillRect/>
          </a:stretch>
        </p:blipFill>
        <p:spPr>
          <a:xfrm>
            <a:off x="117067" y="3746498"/>
            <a:ext cx="3925655" cy="2707689"/>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1163844" y="3790405"/>
            <a:ext cx="1861695"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Henri </a:t>
            </a:r>
            <a:r>
              <a:rPr lang="en-GB" dirty="0" err="1">
                <a:latin typeface="Arial" panose="020B0604020202020204" pitchFamily="34" charset="0"/>
                <a:cs typeface="Arial" panose="020B0604020202020204" pitchFamily="34" charset="0"/>
              </a:rPr>
              <a:t>Laugel</a:t>
            </a:r>
            <a:endParaRPr lang="en-GB" dirty="0">
              <a:latin typeface="Arial" panose="020B0604020202020204" pitchFamily="34" charset="0"/>
              <a:cs typeface="Arial" panose="020B0604020202020204" pitchFamily="34" charset="0"/>
            </a:endParaRPr>
          </a:p>
        </p:txBody>
      </p:sp>
      <p:sp>
        <p:nvSpPr>
          <p:cNvPr id="13" name="TextBox 12"/>
          <p:cNvSpPr txBox="1"/>
          <p:nvPr/>
        </p:nvSpPr>
        <p:spPr>
          <a:xfrm>
            <a:off x="7625579" y="3746498"/>
            <a:ext cx="768215"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SY</a:t>
            </a:r>
          </a:p>
        </p:txBody>
      </p:sp>
    </p:spTree>
    <p:extLst>
      <p:ext uri="{BB962C8B-B14F-4D97-AF65-F5344CB8AC3E}">
        <p14:creationId xmlns:p14="http://schemas.microsoft.com/office/powerpoint/2010/main" val="162804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7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 rechteckige Legende 4"/>
          <p:cNvSpPr/>
          <p:nvPr/>
        </p:nvSpPr>
        <p:spPr>
          <a:xfrm>
            <a:off x="96000" y="45205"/>
            <a:ext cx="11939973" cy="5842127"/>
          </a:xfrm>
          <a:prstGeom prst="wedgeRoundRectCallout">
            <a:avLst>
              <a:gd name="adj1" fmla="val -50595"/>
              <a:gd name="adj2" fmla="val 66044"/>
              <a:gd name="adj3" fmla="val 16667"/>
            </a:avLst>
          </a:prstGeom>
          <a:no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feld 5"/>
          <p:cNvSpPr txBox="1"/>
          <p:nvPr/>
        </p:nvSpPr>
        <p:spPr>
          <a:xfrm>
            <a:off x="3277750" y="1930765"/>
            <a:ext cx="8202361" cy="378565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DOI 10.1007/BF00041482.</a:t>
            </a:r>
          </a:p>
          <a:p>
            <a:r>
              <a:rPr lang="en-GB" sz="2400" dirty="0">
                <a:latin typeface="Arial" panose="020B0604020202020204" pitchFamily="34" charset="0"/>
                <a:cs typeface="Arial" panose="020B0604020202020204" pitchFamily="34" charset="0"/>
              </a:rPr>
              <a:t>Most </a:t>
            </a:r>
            <a:r>
              <a:rPr lang="en-GB" sz="2400" dirty="0">
                <a:solidFill>
                  <a:srgbClr val="0000FF"/>
                </a:solidFill>
                <a:latin typeface="Arial" panose="020B0604020202020204" pitchFamily="34" charset="0"/>
                <a:cs typeface="Arial" panose="020B0604020202020204" pitchFamily="34" charset="0"/>
              </a:rPr>
              <a:t>landraces</a:t>
            </a:r>
            <a:r>
              <a:rPr lang="en-GB" sz="2400" dirty="0">
                <a:latin typeface="Arial" panose="020B0604020202020204" pitchFamily="34" charset="0"/>
                <a:cs typeface="Arial" panose="020B0604020202020204" pitchFamily="34" charset="0"/>
              </a:rPr>
              <a:t> that ‘live’ in textbooks are ‘Syrian barley landraces’; this is probably a side-effect of Salvatore </a:t>
            </a:r>
            <a:r>
              <a:rPr lang="en-GB" sz="2400" dirty="0" err="1">
                <a:latin typeface="Arial" panose="020B0604020202020204" pitchFamily="34" charset="0"/>
                <a:cs typeface="Arial" panose="020B0604020202020204" pitchFamily="34" charset="0"/>
              </a:rPr>
              <a:t>Ceccarellis</a:t>
            </a:r>
            <a:r>
              <a:rPr lang="en-GB" sz="2400" dirty="0">
                <a:latin typeface="Arial" panose="020B0604020202020204" pitchFamily="34" charset="0"/>
                <a:cs typeface="Arial" panose="020B0604020202020204" pitchFamily="34" charset="0"/>
              </a:rPr>
              <a:t>’ lifetime achievement in breeding research.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Such landrace of a self-fertilizing agricultural crop is a locally adapted and evolving population of ~endless many, genetically different yet homozygous plants that reproduce via self-fertilization. It is a highly </a:t>
            </a:r>
            <a:r>
              <a:rPr lang="en-GB" sz="2400" dirty="0">
                <a:solidFill>
                  <a:srgbClr val="0000FF"/>
                </a:solidFill>
                <a:latin typeface="Arial" panose="020B0604020202020204" pitchFamily="34" charset="0"/>
                <a:cs typeface="Arial" panose="020B0604020202020204" pitchFamily="34" charset="0"/>
              </a:rPr>
              <a:t>homo</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zygous</a:t>
            </a:r>
            <a:r>
              <a:rPr lang="en-GB" sz="2400" dirty="0">
                <a:latin typeface="Arial" panose="020B0604020202020204" pitchFamily="34" charset="0"/>
                <a:cs typeface="Arial" panose="020B0604020202020204" pitchFamily="34" charset="0"/>
              </a:rPr>
              <a:t> and highly </a:t>
            </a:r>
            <a:r>
              <a:rPr lang="en-GB" sz="2400" dirty="0">
                <a:solidFill>
                  <a:srgbClr val="0000FF"/>
                </a:solidFill>
                <a:latin typeface="Arial" panose="020B0604020202020204" pitchFamily="34" charset="0"/>
                <a:cs typeface="Arial" panose="020B0604020202020204" pitchFamily="34" charset="0"/>
              </a:rPr>
              <a:t>hetero</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geneous</a:t>
            </a:r>
            <a:r>
              <a:rPr lang="en-GB" sz="2400" dirty="0">
                <a:latin typeface="Arial" panose="020B0604020202020204" pitchFamily="34" charset="0"/>
                <a:cs typeface="Arial" panose="020B0604020202020204" pitchFamily="34" charset="0"/>
              </a:rPr>
              <a:t> crop stand. It is to some extent similar to a multi-line cultivar or to a bulk in high inbreeding generation.</a:t>
            </a:r>
          </a:p>
        </p:txBody>
      </p:sp>
      <p:sp>
        <p:nvSpPr>
          <p:cNvPr id="6"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8</a:t>
            </a:fld>
            <a:endParaRPr lang="en-US"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3372985" y="236170"/>
            <a:ext cx="6668082" cy="169459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6F5A840-0B2E-44BB-A6C1-08B3C39996DA}"/>
              </a:ext>
            </a:extLst>
          </p:cNvPr>
          <p:cNvPicPr>
            <a:picLocks noChangeAspect="1"/>
          </p:cNvPicPr>
          <p:nvPr/>
        </p:nvPicPr>
        <p:blipFill>
          <a:blip r:embed="rId3"/>
          <a:stretch>
            <a:fillRect/>
          </a:stretch>
        </p:blipFill>
        <p:spPr>
          <a:xfrm>
            <a:off x="1127465" y="177141"/>
            <a:ext cx="2004188" cy="5408127"/>
          </a:xfrm>
          <a:prstGeom prst="rect">
            <a:avLst/>
          </a:prstGeom>
        </p:spPr>
      </p:pic>
    </p:spTree>
    <p:extLst>
      <p:ext uri="{BB962C8B-B14F-4D97-AF65-F5344CB8AC3E}">
        <p14:creationId xmlns:p14="http://schemas.microsoft.com/office/powerpoint/2010/main" val="2542023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feld 5"/>
          <p:cNvSpPr txBox="1"/>
          <p:nvPr/>
        </p:nvSpPr>
        <p:spPr>
          <a:xfrm>
            <a:off x="1355651" y="250854"/>
            <a:ext cx="10299537" cy="378565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 Syrian </a:t>
            </a:r>
            <a:r>
              <a:rPr lang="en-GB" sz="2400" dirty="0">
                <a:solidFill>
                  <a:srgbClr val="0000FF"/>
                </a:solidFill>
                <a:latin typeface="Arial" panose="020B0604020202020204" pitchFamily="34" charset="0"/>
                <a:cs typeface="Arial" panose="020B0604020202020204" pitchFamily="34" charset="0"/>
              </a:rPr>
              <a:t>barley</a:t>
            </a:r>
            <a:r>
              <a:rPr lang="en-GB" sz="2400" dirty="0">
                <a:latin typeface="Arial" panose="020B0604020202020204" pitchFamily="34" charset="0"/>
                <a:cs typeface="Arial" panose="020B0604020202020204" pitchFamily="34" charset="0"/>
              </a:rPr>
              <a:t> landrace ;-)  ... in a setting where suddenly its allele “A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leads to 10% higher number of seed (</a:t>
            </a:r>
            <a:r>
              <a:rPr lang="en-GB" sz="2400" dirty="0">
                <a:solidFill>
                  <a:schemeClr val="tx1">
                    <a:lumMod val="50000"/>
                    <a:lumOff val="50000"/>
                  </a:schemeClr>
                </a:solidFill>
                <a:latin typeface="Arial" panose="020B0604020202020204" pitchFamily="34" charset="0"/>
                <a:cs typeface="Arial" panose="020B0604020202020204" pitchFamily="34" charset="0"/>
              </a:rPr>
              <a:t>average for “A</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1</a:t>
            </a:r>
            <a:r>
              <a:rPr lang="en-GB" sz="2400" dirty="0">
                <a:solidFill>
                  <a:schemeClr val="tx1">
                    <a:lumMod val="50000"/>
                    <a:lumOff val="50000"/>
                  </a:schemeClr>
                </a:solidFill>
                <a:latin typeface="Arial" panose="020B0604020202020204" pitchFamily="34" charset="0"/>
                <a:cs typeface="Arial" panose="020B0604020202020204" pitchFamily="34" charset="0"/>
              </a:rPr>
              <a:t>A</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1</a:t>
            </a:r>
            <a:r>
              <a:rPr lang="en-GB" sz="2400" dirty="0">
                <a:solidFill>
                  <a:schemeClr val="tx1">
                    <a:lumMod val="50000"/>
                    <a:lumOff val="50000"/>
                  </a:schemeClr>
                </a:solidFill>
                <a:latin typeface="Arial" panose="020B0604020202020204" pitchFamily="34" charset="0"/>
                <a:cs typeface="Arial" panose="020B0604020202020204" pitchFamily="34" charset="0"/>
              </a:rPr>
              <a:t>” individuals; plants are either “A</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1</a:t>
            </a:r>
            <a:r>
              <a:rPr lang="en-GB" sz="2400" dirty="0">
                <a:solidFill>
                  <a:schemeClr val="tx1">
                    <a:lumMod val="50000"/>
                    <a:lumOff val="50000"/>
                  </a:schemeClr>
                </a:solidFill>
                <a:latin typeface="Arial" panose="020B0604020202020204" pitchFamily="34" charset="0"/>
                <a:cs typeface="Arial" panose="020B0604020202020204" pitchFamily="34" charset="0"/>
              </a:rPr>
              <a:t>A</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1</a:t>
            </a:r>
            <a:r>
              <a:rPr lang="en-GB" sz="2400" dirty="0">
                <a:solidFill>
                  <a:schemeClr val="tx1">
                    <a:lumMod val="50000"/>
                    <a:lumOff val="50000"/>
                  </a:schemeClr>
                </a:solidFill>
                <a:latin typeface="Arial" panose="020B0604020202020204" pitchFamily="34" charset="0"/>
                <a:cs typeface="Arial" panose="020B0604020202020204" pitchFamily="34" charset="0"/>
              </a:rPr>
              <a:t>” or “A</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2</a:t>
            </a:r>
            <a:r>
              <a:rPr lang="en-GB" sz="2400" dirty="0">
                <a:solidFill>
                  <a:schemeClr val="tx1">
                    <a:lumMod val="50000"/>
                    <a:lumOff val="50000"/>
                  </a:schemeClr>
                </a:solidFill>
                <a:latin typeface="Arial" panose="020B0604020202020204" pitchFamily="34" charset="0"/>
                <a:cs typeface="Arial" panose="020B0604020202020204" pitchFamily="34" charset="0"/>
              </a:rPr>
              <a:t>A</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2</a:t>
            </a:r>
            <a:r>
              <a:rPr lang="en-GB" sz="2400" dirty="0">
                <a:solidFill>
                  <a:schemeClr val="tx1">
                    <a:lumMod val="50000"/>
                    <a:lumOff val="50000"/>
                  </a:schemeClr>
                </a:solidFill>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 Assume 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types are initially at 50% frequency: p</a:t>
            </a:r>
            <a:r>
              <a:rPr lang="en-GB" sz="2400" baseline="-25000" dirty="0">
                <a:latin typeface="Arial" panose="020B0604020202020204" pitchFamily="34" charset="0"/>
                <a:cs typeface="Arial" panose="020B0604020202020204" pitchFamily="34" charset="0"/>
              </a:rPr>
              <a:t>0</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0.5. </a:t>
            </a:r>
          </a:p>
          <a:p>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will thus by and by become more frequent than A</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a:t>
            </a:r>
            <a:r>
              <a:rPr lang="en-GB" sz="2400" dirty="0">
                <a:solidFill>
                  <a:schemeClr val="tx1">
                    <a:lumMod val="50000"/>
                    <a:lumOff val="50000"/>
                  </a:schemeClr>
                </a:solidFill>
                <a:latin typeface="Arial" panose="020B0604020202020204" pitchFamily="34" charset="0"/>
                <a:cs typeface="Arial" panose="020B0604020202020204" pitchFamily="34" charset="0"/>
              </a:rPr>
              <a:t>Following the algebra of compound interest (</a:t>
            </a:r>
            <a:r>
              <a:rPr lang="en-GB" sz="2400" i="1" dirty="0" err="1">
                <a:solidFill>
                  <a:schemeClr val="tx1">
                    <a:lumMod val="50000"/>
                    <a:lumOff val="50000"/>
                  </a:schemeClr>
                </a:solidFill>
                <a:latin typeface="Arial" panose="020B0604020202020204" pitchFamily="34" charset="0"/>
                <a:cs typeface="Arial" panose="020B0604020202020204" pitchFamily="34" charset="0"/>
              </a:rPr>
              <a:t>Zinses</a:t>
            </a:r>
            <a:r>
              <a:rPr lang="en-GB" sz="2400" i="1" dirty="0">
                <a:solidFill>
                  <a:schemeClr val="tx1">
                    <a:lumMod val="50000"/>
                    <a:lumOff val="50000"/>
                  </a:schemeClr>
                </a:solidFill>
                <a:latin typeface="Arial" panose="020B0604020202020204" pitchFamily="34" charset="0"/>
                <a:cs typeface="Arial" panose="020B0604020202020204" pitchFamily="34" charset="0"/>
              </a:rPr>
              <a:t>-Zins</a:t>
            </a:r>
            <a:r>
              <a:rPr lang="en-GB" sz="2400" dirty="0">
                <a:solidFill>
                  <a:schemeClr val="tx1">
                    <a:lumMod val="50000"/>
                    <a:lumOff val="50000"/>
                  </a:schemeClr>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in the first offspring after the sudden change we find P(A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  52.4% of offspring plants. </a:t>
            </a:r>
            <a:r>
              <a:rPr lang="en-GB" sz="2400" dirty="0">
                <a:solidFill>
                  <a:schemeClr val="tx1">
                    <a:lumMod val="50000"/>
                    <a:lumOff val="50000"/>
                  </a:schemeClr>
                </a:solidFill>
                <a:latin typeface="Arial" panose="020B0604020202020204" pitchFamily="34" charset="0"/>
                <a:cs typeface="Arial" panose="020B0604020202020204" pitchFamily="34" charset="0"/>
              </a:rPr>
              <a:t>This follows from 1.1/(1.1+1.0) ≈ 0.524</a:t>
            </a:r>
            <a:r>
              <a:rPr lang="en-GB" sz="2400" dirty="0">
                <a:latin typeface="Arial" panose="020B0604020202020204" pitchFamily="34" charset="0"/>
                <a:cs typeface="Arial" panose="020B0604020202020204" pitchFamily="34" charset="0"/>
              </a:rPr>
              <a:t>. After further one and two generations, 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will make 54.8% then 57.1%. </a:t>
            </a:r>
            <a:r>
              <a:rPr lang="en-GB" sz="2400" dirty="0">
                <a:solidFill>
                  <a:srgbClr val="0000FF"/>
                </a:solidFill>
                <a:latin typeface="Arial" panose="020B0604020202020204" pitchFamily="34" charset="0"/>
                <a:cs typeface="Arial" panose="020B0604020202020204" pitchFamily="34" charset="0"/>
              </a:rPr>
              <a:t>After 69 generations, 99.9% </a:t>
            </a:r>
            <a:r>
              <a:rPr lang="en-GB" sz="2400" dirty="0">
                <a:latin typeface="Arial" panose="020B0604020202020204" pitchFamily="34" charset="0"/>
                <a:cs typeface="Arial" panose="020B0604020202020204" pitchFamily="34" charset="0"/>
              </a:rPr>
              <a:t>of all plants will be 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types. </a:t>
            </a:r>
          </a:p>
        </p:txBody>
      </p:sp>
      <p:sp>
        <p:nvSpPr>
          <p:cNvPr id="8" name="TextBox 7"/>
          <p:cNvSpPr txBox="1"/>
          <p:nvPr/>
        </p:nvSpPr>
        <p:spPr>
          <a:xfrm>
            <a:off x="414778" y="3966282"/>
            <a:ext cx="11378153" cy="203132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If initially A1 was a rare mutation, such as 1 in 1 million (p</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(A</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0.000001), then it would take </a:t>
            </a:r>
            <a:r>
              <a:rPr lang="en-US" sz="2400" dirty="0">
                <a:solidFill>
                  <a:srgbClr val="0000FF"/>
                </a:solidFill>
                <a:latin typeface="Arial" panose="020B0604020202020204" pitchFamily="34" charset="0"/>
                <a:cs typeface="Arial" panose="020B0604020202020204" pitchFamily="34" charset="0"/>
              </a:rPr>
              <a:t>218 generations </a:t>
            </a:r>
            <a:r>
              <a:rPr lang="en-US" sz="2400" dirty="0">
                <a:latin typeface="Arial" panose="020B0604020202020204" pitchFamily="34" charset="0"/>
                <a:cs typeface="Arial" panose="020B0604020202020204" pitchFamily="34" charset="0"/>
              </a:rPr>
              <a:t>to arrive at 99.9% of A</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A</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types.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It just happens</a:t>
            </a:r>
            <a:r>
              <a:rPr lang="en-US" sz="2400" dirty="0">
                <a:latin typeface="Arial" panose="020B0604020202020204" pitchFamily="34" charset="0"/>
                <a:cs typeface="Arial" panose="020B0604020202020204" pitchFamily="34" charset="0"/>
              </a:rPr>
              <a:t>. Selection changes the genetic composition of a population. Change in allele and genotype frequency towards higher </a:t>
            </a:r>
            <a:r>
              <a:rPr lang="en-US" sz="2400" dirty="0">
                <a:solidFill>
                  <a:srgbClr val="0000FF"/>
                </a:solidFill>
                <a:latin typeface="Arial" panose="020B0604020202020204" pitchFamily="34" charset="0"/>
                <a:cs typeface="Arial" panose="020B0604020202020204" pitchFamily="34" charset="0"/>
              </a:rPr>
              <a:t>fitness</a:t>
            </a:r>
            <a:r>
              <a:rPr lang="en-US" sz="2400" dirty="0">
                <a:latin typeface="Arial" panose="020B0604020202020204" pitchFamily="34" charset="0"/>
                <a:cs typeface="Arial" panose="020B0604020202020204" pitchFamily="34" charset="0"/>
              </a:rPr>
              <a:t> due to selection.</a:t>
            </a:r>
          </a:p>
          <a:p>
            <a:endParaRPr lang="en-US" dirty="0"/>
          </a:p>
        </p:txBody>
      </p:sp>
      <p:sp>
        <p:nvSpPr>
          <p:cNvPr id="9" name="Textfeld 5"/>
          <p:cNvSpPr txBox="1"/>
          <p:nvPr/>
        </p:nvSpPr>
        <p:spPr>
          <a:xfrm>
            <a:off x="11360360" y="6300000"/>
            <a:ext cx="74387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9</a:t>
            </a:fld>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414865" y="4889500"/>
            <a:ext cx="2252134"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It just happens</a:t>
            </a:r>
            <a:endParaRPr lang="en-GB" sz="2400" dirty="0">
              <a:solidFill>
                <a:srgbClr val="C00000"/>
              </a:solidFill>
            </a:endParaRPr>
          </a:p>
        </p:txBody>
      </p:sp>
      <p:pic>
        <p:nvPicPr>
          <p:cNvPr id="6" name="Picture 5">
            <a:extLst>
              <a:ext uri="{FF2B5EF4-FFF2-40B4-BE49-F238E27FC236}">
                <a16:creationId xmlns:a16="http://schemas.microsoft.com/office/drawing/2014/main" id="{1E8246BF-B903-4579-B390-6CBBAD874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810" y="2237172"/>
            <a:ext cx="1106031" cy="1659046"/>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C805E3F-6320-4F6D-8E44-B956300D4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83" y="533736"/>
            <a:ext cx="1106031" cy="16590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464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4536</Words>
  <Application>Microsoft Office PowerPoint</Application>
  <PresentationFormat>Widescreen</PresentationFormat>
  <Paragraphs>479</Paragraphs>
  <Slides>27</Slides>
  <Notes>0</Notes>
  <HiddenSlides>0</HiddenSlides>
  <MMClips>5</MMClips>
  <ScaleCrop>false</ScaleCrop>
  <HeadingPairs>
    <vt:vector size="8" baseType="variant">
      <vt:variant>
        <vt:lpstr>Fonts Used</vt:lpstr>
      </vt:variant>
      <vt:variant>
        <vt:i4>6</vt:i4>
      </vt:variant>
      <vt:variant>
        <vt:lpstr>Theme</vt:lpstr>
      </vt:variant>
      <vt:variant>
        <vt:i4>1</vt:i4>
      </vt:variant>
      <vt:variant>
        <vt:lpstr>Links</vt:lpstr>
      </vt:variant>
      <vt:variant>
        <vt:i4>2</vt:i4>
      </vt:variant>
      <vt:variant>
        <vt:lpstr>Slide Titles</vt:lpstr>
      </vt:variant>
      <vt:variant>
        <vt:i4>27</vt:i4>
      </vt:variant>
    </vt:vector>
  </HeadingPairs>
  <TitlesOfParts>
    <vt:vector size="36" baseType="lpstr">
      <vt:lpstr>Arial</vt:lpstr>
      <vt:lpstr>Calibri</vt:lpstr>
      <vt:lpstr>Calibri Light</vt:lpstr>
      <vt:lpstr>Cambria Math</vt:lpstr>
      <vt:lpstr>Courier New</vt:lpstr>
      <vt:lpstr>Times New Roman</vt:lpstr>
      <vt:lpstr>Office Theme</vt:lpstr>
      <vt:lpstr>file:///C:\Göttingen\W.Link\Daten%20(D)\pdf-Dateien\Für%20Lehre\ab%20Februar%202022\ein%20erstes%20Online-Kapitel\Keywords%20in%20this%20chapterle%201.docx</vt:lpstr>
      <vt:lpstr>file:///C:\Göttingen\W.Link\Daten%20(D)\pdf-Dateien\Für%20Lehre\ab%20Februar%202022\Number%20of%20individuals%20if%20a%20populations%20increases%20by%20doubling%20per%20generation.docx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QQQ</dc:creator>
  <cp:lastModifiedBy>Wolfgang</cp:lastModifiedBy>
  <cp:revision>360</cp:revision>
  <dcterms:created xsi:type="dcterms:W3CDTF">2022-06-11T09:46:02Z</dcterms:created>
  <dcterms:modified xsi:type="dcterms:W3CDTF">2026-06-29T09:32:07Z</dcterms:modified>
</cp:coreProperties>
</file>